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93" r:id="rId5"/>
    <p:sldId id="301" r:id="rId7"/>
    <p:sldId id="335" r:id="rId8"/>
    <p:sldId id="303" r:id="rId9"/>
    <p:sldId id="294" r:id="rId10"/>
    <p:sldId id="304" r:id="rId11"/>
    <p:sldId id="295" r:id="rId12"/>
    <p:sldId id="296" r:id="rId13"/>
    <p:sldId id="305" r:id="rId14"/>
    <p:sldId id="297" r:id="rId15"/>
    <p:sldId id="306" r:id="rId16"/>
    <p:sldId id="334" r:id="rId17"/>
    <p:sldId id="309" r:id="rId18"/>
    <p:sldId id="263" r:id="rId19"/>
    <p:sldId id="298" r:id="rId20"/>
    <p:sldId id="310" r:id="rId21"/>
    <p:sldId id="284" r:id="rId22"/>
    <p:sldId id="338" r:id="rId23"/>
    <p:sldId id="312" r:id="rId24"/>
    <p:sldId id="315" r:id="rId25"/>
    <p:sldId id="299" r:id="rId26"/>
    <p:sldId id="316" r:id="rId27"/>
    <p:sldId id="317" r:id="rId28"/>
    <p:sldId id="318" r:id="rId29"/>
    <p:sldId id="336" r:id="rId30"/>
    <p:sldId id="319" r:id="rId31"/>
    <p:sldId id="333" r:id="rId32"/>
    <p:sldId id="321" r:id="rId33"/>
    <p:sldId id="300" r:id="rId34"/>
    <p:sldId id="322" r:id="rId35"/>
    <p:sldId id="337" r:id="rId36"/>
    <p:sldId id="324" r:id="rId37"/>
    <p:sldId id="328" r:id="rId38"/>
    <p:sldId id="327" r:id="rId39"/>
    <p:sldId id="326" r:id="rId40"/>
    <p:sldId id="329" r:id="rId41"/>
    <p:sldId id="331" r:id="rId42"/>
    <p:sldId id="332" r:id="rId43"/>
    <p:sldId id="339" r:id="rId44"/>
    <p:sldId id="340" r:id="rId45"/>
    <p:sldId id="341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2" userDrawn="1">
          <p15:clr>
            <a:srgbClr val="A4A3A4"/>
          </p15:clr>
        </p15:guide>
        <p15:guide id="2" pos="52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geeta srinivasan" initials="ss" lastIdx="10" clrIdx="0"/>
  <p:cmAuthor id="2" name="Stephen Ryan" initials="SR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4" d="100"/>
          <a:sy n="64" d="100"/>
        </p:scale>
        <p:origin x="954" y="78"/>
      </p:cViewPr>
      <p:guideLst>
        <p:guide orient="horz" pos="662"/>
        <p:guide pos="5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0" Type="http://schemas.openxmlformats.org/officeDocument/2006/relationships/commentAuthors" Target="commentAuthors.xml"/><Relationship Id="rId5" Type="http://schemas.openxmlformats.org/officeDocument/2006/relationships/slide" Target="slides/slide3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Book2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600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[Book2]Sheet1!$B$3</c:f>
              <c:strCache>
                <c:ptCount val="1"/>
                <c:pt idx="0">
                  <c:v>Utilization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[Book2]Sheet1!$A$4:$A$8</c:f>
              <c:strCache>
                <c:ptCount val="5"/>
                <c:pt idx="0">
                  <c:v>General Doctors</c:v>
                </c:pt>
                <c:pt idx="1">
                  <c:v>Lab Equipment</c:v>
                </c:pt>
                <c:pt idx="2">
                  <c:v>Reception Staff</c:v>
                </c:pt>
                <c:pt idx="3">
                  <c:v>Consultation Rooms</c:v>
                </c:pt>
                <c:pt idx="4">
                  <c:v>Pediatric Nurses</c:v>
                </c:pt>
              </c:strCache>
            </c:strRef>
          </c:cat>
          <c:val>
            <c:numRef>
              <c:f>[Book2]Sheet1!$B$4:$B$8</c:f>
              <c:numCache>
                <c:formatCode>General</c:formatCode>
                <c:ptCount val="5"/>
                <c:pt idx="0">
                  <c:v>95</c:v>
                </c:pt>
                <c:pt idx="1">
                  <c:v>40</c:v>
                </c:pt>
                <c:pt idx="2">
                  <c:v>85</c:v>
                </c:pt>
                <c:pt idx="3">
                  <c:v>60</c:v>
                </c:pt>
                <c:pt idx="4">
                  <c:v>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419373128"/>
        <c:axId val="285935152"/>
      </c:barChart>
      <c:catAx>
        <c:axId val="419373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900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85935152"/>
        <c:crosses val="autoZero"/>
        <c:auto val="1"/>
        <c:lblAlgn val="ctr"/>
        <c:lblOffset val="100"/>
        <c:noMultiLvlLbl val="0"/>
      </c:catAx>
      <c:valAx>
        <c:axId val="285935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1937312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f27ed3cb-7250-4db2-94da-dfc8d93cc094}"/>
      </c:ext>
    </c:extLst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GB"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[Book1]Sheet6!$B$1</c:f>
              <c:strCache>
                <c:ptCount val="1"/>
                <c:pt idx="0">
                  <c:v>Count</c:v>
                </c:pt>
              </c:strCache>
            </c:strRef>
          </c:tx>
          <c:spPr/>
          <c:explosion val="0"/>
          <c:dPt>
            <c:idx val="0"/>
            <c:bubble3D val="0"/>
            <c:spPr>
              <a:gradFill>
                <a:gsLst>
                  <a:gs pos="0">
                    <a:schemeClr val="accent1">
                      <a:hueOff val="-1670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ln>
                <a:gradFill>
                  <a:gsLst>
                    <a:gs pos="0">
                      <a:schemeClr val="accent1">
                        <a:lumMod val="75000"/>
                        <a:hueOff val="-1670000"/>
                      </a:schemeClr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</a:ln>
              <a:effectLst/>
            </c:spPr>
          </c:dPt>
          <c:dPt>
            <c:idx val="1"/>
            <c:bubble3D val="0"/>
            <c:spPr>
              <a:gradFill>
                <a:gsLst>
                  <a:gs pos="0">
                    <a:schemeClr val="accent2">
                      <a:hueOff val="-1670000"/>
                    </a:schemeClr>
                  </a:gs>
                  <a:gs pos="100000">
                    <a:schemeClr val="accent2"/>
                  </a:gs>
                </a:gsLst>
                <a:lin ang="5400000" scaled="0"/>
              </a:gradFill>
              <a:ln>
                <a:gradFill>
                  <a:gsLst>
                    <a:gs pos="0">
                      <a:schemeClr val="accent2">
                        <a:lumMod val="75000"/>
                        <a:hueOff val="-1670000"/>
                      </a:schemeClr>
                    </a:gs>
                    <a:gs pos="100000">
                      <a:schemeClr val="accent2">
                        <a:lumMod val="75000"/>
                      </a:schemeClr>
                    </a:gs>
                  </a:gsLst>
                  <a:lin ang="5400000" scaled="1"/>
                </a:gradFill>
              </a:ln>
              <a:effectLst/>
            </c:spPr>
          </c:dPt>
          <c:dPt>
            <c:idx val="2"/>
            <c:bubble3D val="0"/>
            <c:spPr>
              <a:gradFill>
                <a:gsLst>
                  <a:gs pos="0">
                    <a:schemeClr val="accent3">
                      <a:hueOff val="-1670000"/>
                    </a:schemeClr>
                  </a:gs>
                  <a:gs pos="100000">
                    <a:schemeClr val="accent3"/>
                  </a:gs>
                </a:gsLst>
                <a:lin ang="5400000" scaled="0"/>
              </a:gradFill>
              <a:ln>
                <a:gradFill>
                  <a:gsLst>
                    <a:gs pos="0">
                      <a:schemeClr val="accent3">
                        <a:lumMod val="75000"/>
                        <a:hueOff val="-1670000"/>
                      </a:schemeClr>
                    </a:gs>
                    <a:gs pos="100000">
                      <a:schemeClr val="accent3">
                        <a:lumMod val="75000"/>
                      </a:schemeClr>
                    </a:gs>
                  </a:gsLst>
                  <a:lin ang="5400000" scaled="1"/>
                </a:gradFill>
              </a:ln>
              <a:effectLst/>
            </c:spPr>
          </c:dPt>
          <c:dPt>
            <c:idx val="3"/>
            <c:bubble3D val="0"/>
            <c:spPr>
              <a:gradFill>
                <a:gsLst>
                  <a:gs pos="0">
                    <a:schemeClr val="accent4">
                      <a:hueOff val="-1670000"/>
                    </a:schemeClr>
                  </a:gs>
                  <a:gs pos="100000">
                    <a:schemeClr val="accent4"/>
                  </a:gs>
                </a:gsLst>
                <a:lin ang="5400000" scaled="0"/>
              </a:gradFill>
              <a:ln>
                <a:gradFill>
                  <a:gsLst>
                    <a:gs pos="0">
                      <a:schemeClr val="accent4">
                        <a:lumMod val="75000"/>
                        <a:hueOff val="-1670000"/>
                      </a:schemeClr>
                    </a:gs>
                    <a:gs pos="100000">
                      <a:schemeClr val="accent4">
                        <a:lumMod val="75000"/>
                      </a:schemeClr>
                    </a:gs>
                  </a:gsLst>
                  <a:lin ang="5400000" scaled="1"/>
                </a:gradFill>
              </a:ln>
              <a:effectLst/>
            </c:spPr>
          </c:dPt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en-GB"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en-GB"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en-GB" sz="1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en-GB" sz="1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GB"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[Book1]Sheet6!$A$2:$A$5</c:f>
              <c:strCache>
                <c:ptCount val="4"/>
                <c:pt idx="0">
                  <c:v>Excellent</c:v>
                </c:pt>
                <c:pt idx="1">
                  <c:v>Good</c:v>
                </c:pt>
                <c:pt idx="2">
                  <c:v>Average</c:v>
                </c:pt>
                <c:pt idx="3">
                  <c:v>Poor</c:v>
                </c:pt>
              </c:strCache>
            </c:strRef>
          </c:cat>
          <c:val>
            <c:numRef>
              <c:f>[Book1]Sheet6!$B$2:$B$5</c:f>
              <c:numCache>
                <c:formatCode>General</c:formatCode>
                <c:ptCount val="4"/>
                <c:pt idx="0">
                  <c:v>120</c:v>
                </c:pt>
                <c:pt idx="1">
                  <c:v>80</c:v>
                </c:pt>
                <c:pt idx="2">
                  <c:v>40</c:v>
                </c:pt>
                <c:pt idx="3">
                  <c:v>10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c201361-9b83-4ffb-8f56-c1e695a91671}"/>
      </c:ext>
    </c:extLst>
  </c:chart>
  <c:spPr>
    <a:solidFill>
      <a:schemeClr val="lt1">
        <a:lumMod val="96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GB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8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1600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9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lt1">
          <a:lumMod val="96000"/>
        </a:schemeClr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>
              <a:hueOff val="-1670000"/>
            </a:schemeClr>
          </a:gs>
          <a:gs pos="100000">
            <a:schemeClr val="phClr"/>
          </a:gs>
        </a:gsLst>
        <a:lin ang="5400000" scaled="0"/>
      </a:gradFill>
      <a:ln>
        <a:gradFill>
          <a:gsLst>
            <a:gs pos="0">
              <a:schemeClr val="phClr">
                <a:lumMod val="75000"/>
                <a:hueOff val="-1670000"/>
              </a:schemeClr>
            </a:gs>
            <a:gs pos="100000">
              <a:schemeClr val="phClr">
                <a:lumMod val="75000"/>
              </a:schemeClr>
            </a:gs>
          </a:gsLst>
          <a:lin ang="5400000" scaled="1"/>
        </a:gra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9357D-E08C-B341-9B84-C7C6ED51F46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C7F85-B619-534F-A66A-9B8DC36C34F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7118-AA9C-D947-A395-0A8492468232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A0E460F-6C90-364E-AA71-6C064F716047}" type="slidenum">
              <a:rPr lang="en-US" smtClean="0"/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6172091"/>
            <a:ext cx="12192000" cy="68590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17169" y="367433"/>
            <a:ext cx="5822733" cy="1976799"/>
          </a:xfrm>
        </p:spPr>
        <p:txBody>
          <a:bodyPr>
            <a:noAutofit/>
          </a:bodyPr>
          <a:lstStyle/>
          <a:p>
            <a:pPr algn="l"/>
            <a:r>
              <a:rPr lang="en-US" sz="4000"/>
              <a:t>Enhancing Operational Efficiency in a Multispecialty Hospital</a:t>
            </a:r>
            <a:endParaRPr lang="en-US" sz="4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7169" y="4513768"/>
            <a:ext cx="5822733" cy="936275"/>
          </a:xfrm>
        </p:spPr>
        <p:txBody>
          <a:bodyPr/>
          <a:lstStyle/>
          <a:p>
            <a:pPr algn="l"/>
            <a:r>
              <a:rPr lang="en-US" b="1"/>
              <a:t>Name: </a:t>
            </a:r>
            <a:endParaRPr lang="en-US" b="1"/>
          </a:p>
          <a:p>
            <a:pPr algn="l"/>
            <a:r>
              <a:rPr lang="en-US" b="1"/>
              <a:t>Date: </a:t>
            </a:r>
            <a:r>
              <a:rPr lang="en-IN" altLang="en-US" b="1"/>
              <a:t>           </a:t>
            </a:r>
            <a:r>
              <a:rPr lang="en-IN" altLang="en-US" sz="1800" b="1"/>
              <a:t> </a:t>
            </a:r>
            <a:r>
              <a:rPr lang="en-IN" altLang="en-US" sz="1800"/>
              <a:t>8 - 6 -2025</a:t>
            </a:r>
            <a:endParaRPr lang="en-IN" altLang="en-US" sz="180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1"/>
          <a:srcRect t="9625" b="16189"/>
          <a:stretch>
            <a:fillRect/>
          </a:stretch>
        </p:blipFill>
        <p:spPr bwMode="auto">
          <a:xfrm>
            <a:off x="0" y="0"/>
            <a:ext cx="5527964" cy="615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3"/>
          <p:cNvSpPr txBox="1"/>
          <p:nvPr/>
        </p:nvSpPr>
        <p:spPr>
          <a:xfrm>
            <a:off x="7308850" y="4575810"/>
            <a:ext cx="4064000" cy="316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GB"/>
              <a:t>SHRAVYA .S . SHETTY</a:t>
            </a:r>
            <a:endParaRPr lang="en-IN" alt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7841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>
                <a:effectLst/>
              </a:rPr>
              <a:t>Stakeholder Analysis and Engagement Plan 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85115" y="890270"/>
            <a:ext cx="11053445" cy="4965700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sz="1200" b="1" dirty="0"/>
              <a:t>Stakeholders:</a:t>
            </a:r>
            <a:r>
              <a:rPr lang="en-IN" sz="900" b="1" dirty="0"/>
              <a:t> </a:t>
            </a:r>
            <a:endParaRPr lang="en-IN" sz="900" b="1" dirty="0"/>
          </a:p>
          <a:p>
            <a:pPr marL="457200" indent="-457200">
              <a:lnSpc>
                <a:spcPct val="115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altLang="en-GB" sz="900" dirty="0"/>
              <a:t>Hospital Management – Oversees overall decision-making and project approval.</a:t>
            </a:r>
            <a:endParaRPr lang="en-US" altLang="en-GB" sz="900" dirty="0"/>
          </a:p>
          <a:p>
            <a:pPr marL="457200" indent="-457200">
              <a:lnSpc>
                <a:spcPct val="115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altLang="en-GB" sz="900" dirty="0"/>
              <a:t>IT Department – Responsible for implementing and maintaining the data systems.</a:t>
            </a:r>
            <a:endParaRPr lang="en-US" altLang="en-GB" sz="900" dirty="0"/>
          </a:p>
          <a:p>
            <a:pPr marL="457200" indent="-457200">
              <a:lnSpc>
                <a:spcPct val="115000"/>
              </a:lnSpc>
              <a:spcAft>
                <a:spcPts val="800"/>
              </a:spcAft>
              <a:buSzPts val="1000"/>
              <a:buAutoNum type="arabicPeriod"/>
              <a:tabLst>
                <a:tab pos="457200" algn="l"/>
              </a:tabLst>
            </a:pPr>
            <a:r>
              <a:rPr lang="en-US" altLang="en-GB" sz="900" dirty="0"/>
              <a:t>Healthcare Staff (Doctors, Nurses, Admins) – End users of the system who input and access patient data.</a:t>
            </a:r>
            <a:endParaRPr lang="en-US" altLang="en-GB" sz="900" dirty="0"/>
          </a:p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2000" b="1" dirty="0"/>
              <a:t>Stakeholders’ influence</a:t>
            </a:r>
            <a:r>
              <a:rPr lang="en-US" sz="20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  <a:endParaRPr lang="en-US" sz="2000" b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sz="2000" b="1" kern="100" dirty="0">
              <a:solidFill>
                <a:srgbClr val="000000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/>
          <p:cNvGraphicFramePr/>
          <p:nvPr>
            <p:custDataLst>
              <p:tags r:id="rId1"/>
            </p:custDataLst>
          </p:nvPr>
        </p:nvGraphicFramePr>
        <p:xfrm>
          <a:off x="11262360" y="-5288280"/>
          <a:ext cx="76200" cy="8046720"/>
        </p:xfrm>
        <a:graphic>
          <a:graphicData uri="http://schemas.openxmlformats.org/drawingml/2006/table">
            <a:tbl>
              <a:tblPr/>
              <a:tblGrid>
                <a:gridCol w="19050"/>
                <a:gridCol w="19050"/>
                <a:gridCol w="19050"/>
                <a:gridCol w="19050"/>
              </a:tblGrid>
              <a:tr h="8046720">
                <a:tc>
                  <a:txBody>
                    <a:bodyPr/>
                    <a:p>
                      <a:r>
                        <a:rPr sz="1100"/>
                        <a:t>Hospital Management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Approves budget and strategy; ensures project alignment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/>
          <p:nvPr>
            <p:custDataLst>
              <p:tags r:id="rId2"/>
            </p:custDataLst>
          </p:nvPr>
        </p:nvGraphicFramePr>
        <p:xfrm>
          <a:off x="9895840" y="3093720"/>
          <a:ext cx="1442720" cy="167640"/>
        </p:xfrm>
        <a:graphic>
          <a:graphicData uri="http://schemas.openxmlformats.org/drawingml/2006/table">
            <a:tbl>
              <a:tblPr/>
              <a:tblGrid>
                <a:gridCol w="360680"/>
                <a:gridCol w="360680"/>
                <a:gridCol w="360680"/>
                <a:gridCol w="360680"/>
              </a:tblGrid>
              <a:tr h="167640"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/>
          <p:nvPr>
            <p:custDataLst>
              <p:tags r:id="rId3"/>
            </p:custDataLst>
          </p:nvPr>
        </p:nvGraphicFramePr>
        <p:xfrm>
          <a:off x="159385" y="2604770"/>
          <a:ext cx="9747885" cy="3702050"/>
        </p:xfrm>
        <a:graphic>
          <a:graphicData uri="http://schemas.openxmlformats.org/drawingml/2006/table">
            <a:tbl>
              <a:tblPr/>
              <a:tblGrid>
                <a:gridCol w="259715"/>
                <a:gridCol w="2346325"/>
                <a:gridCol w="2398395"/>
                <a:gridCol w="2371725"/>
                <a:gridCol w="2371725"/>
              </a:tblGrid>
              <a:tr h="181610"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Stakeholder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Influence Level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Interest Level</a:t>
                      </a:r>
                      <a:endParaRPr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1100"/>
                        <a:t>Role in Project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4546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Hospital Management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lang="en-IN" sz="1100"/>
                        <a:t>  </a:t>
                      </a:r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Approves budget and strategy; ensures project alignment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9687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IT Department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Implements and maintains the data system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4546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Healthcare Staff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End users; provide feedback and interact with the system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96240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Data Analysts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Use system data for insights and reporting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4546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Operations Manager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Oversees process improvements and operational efficiency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4546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HR &amp; Training Team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Low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Conducts staff training and supports change management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4546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sz="1100"/>
                        <a:t>Patients (Indirect)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Low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Final beneficiaries of improved healthcare service quality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7841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dirty="0">
                <a:effectLst/>
              </a:rPr>
              <a:t>Stakeholder Analysis and Engagement Plan </a:t>
            </a:r>
            <a:endParaRPr lang="en-US" sz="2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1610" y="1235075"/>
            <a:ext cx="11188065" cy="4831715"/>
          </a:xfrm>
        </p:spPr>
        <p:txBody>
          <a:bodyPr>
            <a:normAutofit fontScale="50000"/>
          </a:bodyPr>
          <a:lstStyle/>
          <a:p>
            <a:pPr marL="0" indent="0">
              <a:buNone/>
            </a:pPr>
            <a:r>
              <a:rPr lang="en-IN" altLang="en-US" sz="2000" b="1" dirty="0"/>
              <a:t>S</a:t>
            </a:r>
            <a:r>
              <a:rPr lang="en-US" sz="2000" b="1" dirty="0"/>
              <a:t>takeholder engagement strategies: </a:t>
            </a:r>
            <a:endParaRPr lang="en-US" sz="2000" b="1" dirty="0"/>
          </a:p>
          <a:p>
            <a:pPr marL="0" indent="0">
              <a:buNone/>
            </a:pP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400" dirty="0"/>
              <a:t>Stakeholder Engagement:</a:t>
            </a:r>
            <a:endParaRPr lang="en-US" altLang="en-GB" sz="1400" dirty="0"/>
          </a:p>
          <a:p>
            <a:endParaRPr lang="en-US" altLang="en-GB" sz="1400" dirty="0"/>
          </a:p>
          <a:p>
            <a:r>
              <a:rPr lang="en-US" altLang="en-GB" sz="1400" dirty="0"/>
              <a:t>Identify</a:t>
            </a:r>
            <a:endParaRPr lang="en-US" altLang="en-GB" sz="1400" dirty="0"/>
          </a:p>
          <a:p>
            <a:endParaRPr lang="en-US" altLang="en-GB" sz="1400" dirty="0"/>
          </a:p>
          <a:p>
            <a:r>
              <a:rPr lang="en-US" altLang="en-GB" sz="1400" dirty="0"/>
              <a:t>Communicate</a:t>
            </a:r>
            <a:endParaRPr lang="en-US" altLang="en-GB" sz="1400" dirty="0"/>
          </a:p>
          <a:p>
            <a:endParaRPr lang="en-US" altLang="en-GB" sz="1400" dirty="0"/>
          </a:p>
          <a:p>
            <a:r>
              <a:rPr lang="en-US" altLang="en-GB" sz="1400" dirty="0"/>
              <a:t>Involve</a:t>
            </a:r>
            <a:endParaRPr lang="en-US" altLang="en-GB" sz="1400" dirty="0"/>
          </a:p>
          <a:p>
            <a:endParaRPr lang="en-US" altLang="en-GB" sz="1400" dirty="0"/>
          </a:p>
          <a:p>
            <a:r>
              <a:rPr lang="en-US" altLang="en-GB" sz="1400" dirty="0"/>
              <a:t>Manage</a:t>
            </a:r>
            <a:endParaRPr lang="en-US" altLang="en-GB" sz="1400" dirty="0"/>
          </a:p>
          <a:p>
            <a:endParaRPr lang="en-US" altLang="en-GB" sz="1400" dirty="0"/>
          </a:p>
          <a:p>
            <a:r>
              <a:rPr lang="en-US" altLang="en-GB" sz="1400" dirty="0"/>
              <a:t>Monitor</a:t>
            </a:r>
            <a:endParaRPr lang="en-US" altLang="en-GB" sz="1400" dirty="0"/>
          </a:p>
          <a:p>
            <a:pPr marL="0" indent="0">
              <a:buNone/>
            </a:pP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dirty="0"/>
              <a:t>Stakeholder communication strategies:</a:t>
            </a:r>
            <a:endParaRPr lang="en-US" sz="2000" b="1" dirty="0"/>
          </a:p>
          <a:p>
            <a:r>
              <a:rPr lang="en-US" altLang="en-GB" sz="15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end regular project updates to keep everyone informed.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Tailor communication based on stakeholder roles and needs.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Create feedback channels like surveys and meetings.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Use collaboration tools for easy information sharing.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Provide training sessions to support users.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GB" sz="1665" dirty="0">
                <a:latin typeface="Arial" panose="020B0604020202020204" pitchFamily="34" charset="0"/>
                <a:cs typeface="Arial" panose="020B0604020202020204" pitchFamily="34" charset="0"/>
              </a:rPr>
              <a:t>Set clear processes to handle issues quickly.</a:t>
            </a: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en-GB" sz="166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8285" y="1205230"/>
            <a:ext cx="11121390" cy="2224405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sz="1400" b="1"/>
              <a:t>In-scope activities:</a:t>
            </a:r>
            <a:endParaRPr lang="en-IN" sz="1400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Analyzing current data management processes</a:t>
            </a:r>
            <a:endParaRPr lang="en-US" altLang="en-GB" sz="9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Designing and implementing a centralized data system</a:t>
            </a:r>
            <a:endParaRPr lang="en-US" altLang="en-GB" sz="9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Cleaning and integrating healthcare data from different departments</a:t>
            </a:r>
            <a:endParaRPr lang="en-US" altLang="en-GB" sz="9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Conducting stakeholder interviews and requirements gathering</a:t>
            </a:r>
            <a:endParaRPr lang="en-US" altLang="en-GB" sz="9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Training staff on the new system and processes</a:t>
            </a:r>
            <a:endParaRPr lang="en-US" altLang="en-GB" sz="9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900"/>
              <a:t>Monitoring system performance and data accuracy</a:t>
            </a:r>
            <a:endParaRPr lang="en-IN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sz="1400" b="1"/>
              <a:t>Out-of-scope activities:</a:t>
            </a:r>
            <a:endParaRPr lang="en-IN" sz="1400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1000"/>
              <a:t>Developing or modifying clinical treatment procedures</a:t>
            </a:r>
            <a:endParaRPr lang="en-US" altLang="en-GB" sz="10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1000"/>
              <a:t>Upgrading hospital hardware or network infrastructure</a:t>
            </a:r>
            <a:endParaRPr lang="en-US" altLang="en-GB" sz="10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1000"/>
              <a:t>Handling patient complaints unrelated to data issues</a:t>
            </a:r>
            <a:endParaRPr lang="en-US" altLang="en-GB" sz="10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1000"/>
              <a:t>Integration with third-party insurance systems</a:t>
            </a:r>
            <a:endParaRPr lang="en-US" altLang="en-GB" sz="10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altLang="en-GB" sz="1000"/>
              <a:t>Long-term system maintenance beyond initial rollout</a:t>
            </a:r>
            <a:endParaRPr lang="en-US" altLang="en-GB" sz="100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1000"/>
          </a:p>
          <a:p>
            <a:pPr marL="0" indent="0">
              <a:buNone/>
            </a:pPr>
            <a:endParaRPr lang="en-IN" sz="1000"/>
          </a:p>
          <a:p>
            <a:pPr marL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47420" y="1203325"/>
            <a:ext cx="10438130" cy="4488180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Assumptions:</a:t>
            </a:r>
            <a:endParaRPr lang="en-IN" b="1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1000" dirty="0"/>
              <a:t>Stakeholders will actively participate in training and feedback sessions</a:t>
            </a:r>
            <a:endParaRPr lang="en-US" altLang="en-GB" sz="10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1000" dirty="0"/>
              <a:t>Required data will be available and accessible for analysis</a:t>
            </a:r>
            <a:endParaRPr lang="en-US" altLang="en-GB" sz="10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1000" dirty="0"/>
              <a:t>The organization has basic technical infrastructure in place</a:t>
            </a:r>
            <a:endParaRPr lang="en-US" altLang="en-GB" sz="10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1000" dirty="0"/>
              <a:t>Management will support the implementation throughout the project</a:t>
            </a:r>
            <a:endParaRPr lang="en-US" altLang="en-GB" sz="10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1000" dirty="0"/>
              <a:t>There will be no major regulatory changes during the project timeline</a:t>
            </a:r>
            <a:endParaRPr lang="en-US" altLang="en-GB" sz="1000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Constraint:</a:t>
            </a:r>
            <a:endParaRPr lang="en-IN" b="1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900" dirty="0"/>
              <a:t>Limited budget for new system implementation</a:t>
            </a:r>
            <a:endParaRPr lang="en-US" altLang="en-GB" sz="9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900" dirty="0"/>
              <a:t>Tight project timeline with fixed deadlines</a:t>
            </a:r>
            <a:endParaRPr lang="en-US" altLang="en-GB" sz="9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900" dirty="0"/>
              <a:t>Existing technical infrastructure limitations</a:t>
            </a:r>
            <a:endParaRPr lang="en-US" altLang="en-GB" sz="9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900" dirty="0"/>
              <a:t>Staff resistance to adopting new processes</a:t>
            </a:r>
            <a:endParaRPr lang="en-US" altLang="en-GB" sz="900" dirty="0"/>
          </a:p>
          <a:p>
            <a:pPr marL="171450" lvl="1" indent="-17145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en-GB" sz="900" dirty="0"/>
              <a:t>Compliance with healthcare data privacy regulations</a:t>
            </a:r>
            <a:endParaRPr lang="en-US" altLang="en-GB" sz="900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altLang="en-GB" sz="900" b="1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altLang="en-GB" sz="9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2378" y="1180991"/>
            <a:ext cx="6115981" cy="364028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Phases in the </a:t>
            </a:r>
            <a:r>
              <a:rPr lang="en-US" b="1" dirty="0"/>
              <a:t>Work Breakdown Structure (WBS):</a:t>
            </a:r>
            <a:endParaRPr lang="en-IN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00355" y="2264410"/>
          <a:ext cx="11479530" cy="3956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3020"/>
                <a:gridCol w="2652395"/>
                <a:gridCol w="5979160"/>
                <a:gridCol w="1544955"/>
              </a:tblGrid>
              <a:tr h="84391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WBS ID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Task Name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Task Description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Milestone</a:t>
                      </a:r>
                      <a:endParaRPr lang="en-US" sz="1800" dirty="0"/>
                    </a:p>
                  </a:txBody>
                  <a:tcPr anchor="ctr"/>
                </a:tc>
              </a:tr>
              <a:tr h="389890">
                <a:tc>
                  <a:txBody>
                    <a:bodyPr/>
                    <a:lstStyle/>
                    <a:p>
                      <a:r>
                        <a:rPr lang="en-IN" sz="1100"/>
                        <a:t>   </a:t>
                      </a:r>
                      <a:r>
                        <a:rPr lang="en-IN" sz="1400"/>
                        <a:t>1.0</a:t>
                      </a:r>
                      <a:endParaRPr lang="en-IN"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Initiation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Define project scope, objectives, and identify key stakeholders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Project Charter Approved</a:t>
                      </a:r>
                      <a:endParaRPr lang="en-US" altLang="en-GB" sz="1400" baseline="-25000" dirty="0"/>
                    </a:p>
                  </a:txBody>
                  <a:tcPr/>
                </a:tc>
              </a:tr>
              <a:tr h="389255">
                <a:tc>
                  <a:txBody>
                    <a:bodyPr/>
                    <a:lstStyle/>
                    <a:p>
                      <a:r>
                        <a:rPr lang="en-IN" altLang="en-US" sz="1400" dirty="0"/>
                        <a:t>2.0</a:t>
                      </a:r>
                      <a:endParaRPr lang="en-I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Planning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/>
                        <a:t>Define project scope, objectives, and identify key stakeholders</a:t>
                      </a:r>
                      <a:endParaRPr lang="en-US" altLang="en-GB" sz="1400" baseline="-25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/>
                        <a:t>Project Plan Finalized</a:t>
                      </a:r>
                      <a:endParaRPr lang="en-US" altLang="en-GB" sz="1400" baseline="-25000"/>
                    </a:p>
                  </a:txBody>
                  <a:tcPr/>
                </a:tc>
              </a:tr>
              <a:tr h="548005">
                <a:tc>
                  <a:txBody>
                    <a:bodyPr/>
                    <a:lstStyle/>
                    <a:p>
                      <a:r>
                        <a:rPr lang="en-IN" altLang="en-US" sz="1400"/>
                        <a:t>3.0</a:t>
                      </a:r>
                      <a:endParaRPr lang="en-IN" altLang="en-US" sz="1400"/>
                    </a:p>
                    <a:p>
                      <a:endParaRPr lang="en-I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Requirement Gathering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Conduct stakeholder interviews, analyze current data sources and issues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/>
                        <a:t>Requirement Sign-off</a:t>
                      </a:r>
                      <a:endParaRPr lang="en-US" altLang="en-GB" sz="1400" baseline="-25000"/>
                    </a:p>
                  </a:txBody>
                  <a:tcPr/>
                </a:tc>
              </a:tr>
              <a:tr h="322580">
                <a:tc>
                  <a:txBody>
                    <a:bodyPr/>
                    <a:lstStyle/>
                    <a:p>
                      <a:r>
                        <a:rPr lang="en-IN" altLang="en-US" sz="1400" dirty="0"/>
                        <a:t>4.0</a:t>
                      </a:r>
                      <a:endParaRPr lang="en-I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altLang="en-US" sz="1400" baseline="-25000" dirty="0"/>
                        <a:t> </a:t>
                      </a:r>
                      <a:r>
                        <a:rPr lang="en-US" altLang="en-GB" sz="1400" baseline="-25000" dirty="0"/>
                        <a:t>Solution Design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Design centralized system architecture, reporting templates, and data flow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Requirement Sign-off</a:t>
                      </a:r>
                      <a:endParaRPr lang="en-US" altLang="en-GB" sz="1400" baseline="-25000" dirty="0"/>
                    </a:p>
                  </a:txBody>
                  <a:tcPr/>
                </a:tc>
              </a:tr>
              <a:tr h="321945">
                <a:tc>
                  <a:txBody>
                    <a:bodyPr/>
                    <a:lstStyle/>
                    <a:p>
                      <a:r>
                        <a:rPr lang="en-IN" altLang="en-US" sz="1400"/>
                        <a:t>5.0</a:t>
                      </a:r>
                      <a:endParaRPr lang="en-I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Development &amp; Integration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Build the solution, integrate data from multiple sources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altLang="en-US" sz="1400" baseline="-25000" dirty="0"/>
                        <a:t> </a:t>
                      </a:r>
                      <a:r>
                        <a:rPr lang="en-US" altLang="en-GB" sz="1400" baseline="-25000" dirty="0"/>
                        <a:t>System Deployed</a:t>
                      </a:r>
                      <a:endParaRPr lang="en-US" altLang="en-GB" sz="1400" baseline="-25000" dirty="0"/>
                    </a:p>
                  </a:txBody>
                  <a:tcPr/>
                </a:tc>
              </a:tr>
              <a:tr h="322580">
                <a:tc>
                  <a:txBody>
                    <a:bodyPr/>
                    <a:lstStyle/>
                    <a:p>
                      <a:r>
                        <a:rPr lang="en-IN" altLang="en-US" sz="1400"/>
                        <a:t>6.0</a:t>
                      </a:r>
                      <a:endParaRPr lang="en-I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Testing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1100"/>
                        <a:t>Conduct UAT, system performance, and data validation testing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Test Sign-off</a:t>
                      </a:r>
                      <a:endParaRPr lang="en-US" altLang="en-GB" sz="1400" baseline="-25000" dirty="0"/>
                    </a:p>
                  </a:txBody>
                  <a:tcPr/>
                </a:tc>
              </a:tr>
              <a:tr h="431800">
                <a:tc>
                  <a:txBody>
                    <a:bodyPr/>
                    <a:lstStyle/>
                    <a:p>
                      <a:r>
                        <a:rPr lang="en-IN" altLang="en-US" sz="1400" dirty="0"/>
                        <a:t>7.0</a:t>
                      </a:r>
                      <a:endParaRPr lang="en-I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Training &amp; Implementation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baseline="-25000" dirty="0"/>
                        <a:t>Train users and go-live with support in place</a:t>
                      </a:r>
                      <a:endParaRPr lang="en-US" altLang="en-GB" sz="14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   </a:t>
                      </a:r>
                      <a:r>
                        <a:rPr lang="en-US" altLang="en-GB" sz="1000"/>
                        <a:t>Go-Live Completed</a:t>
                      </a:r>
                      <a:endParaRPr lang="en-US" altLang="en-GB" sz="1000"/>
                    </a:p>
                  </a:txBody>
                  <a:tcPr marL="0" marR="0" marT="0" marB="0" anchor="ctr" anchorCtr="0"/>
                </a:tc>
              </a:tr>
              <a:tr h="386715"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GB" altLang="en-US"/>
                    </a:p>
                  </a:txBody>
                  <a:tcPr/>
                </a:tc>
                <a:tc>
                  <a:txBody>
                    <a:bodyPr/>
                    <a:p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 dirty="0"/>
              <a:t>Scope Management Plan </a:t>
            </a:r>
            <a:r>
              <a:rPr lang="en-IN" sz="2600" dirty="0"/>
              <a:t> </a:t>
            </a:r>
            <a:endParaRPr lang="en-US" sz="2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8177"/>
            <a:ext cx="10515600" cy="4225156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b="1" dirty="0"/>
              <a:t>Scope change management:</a:t>
            </a:r>
            <a:endParaRPr lang="en-US" b="1" dirty="0"/>
          </a:p>
        </p:txBody>
      </p:sp>
      <p:sp>
        <p:nvSpPr>
          <p:cNvPr id="2" name="Text Box 1"/>
          <p:cNvSpPr txBox="1"/>
          <p:nvPr/>
        </p:nvSpPr>
        <p:spPr>
          <a:xfrm>
            <a:off x="347345" y="2168525"/>
            <a:ext cx="12013565" cy="37331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AutoNum type="arabicPeriod"/>
            </a:pPr>
            <a:r>
              <a:rPr lang="en-IN" altLang="en-US"/>
              <a:t>  </a:t>
            </a:r>
            <a:r>
              <a:rPr lang="en-US" altLang="en-GB"/>
              <a:t>Change Request Raised – By stakeholder (e.g., add online appointment system).</a:t>
            </a:r>
            <a:endParaRPr lang="en-US" altLang="en-GB"/>
          </a:p>
          <a:p>
            <a:pPr marL="342900" indent="-342900">
              <a:buAutoNum type="arabicPeriod"/>
            </a:pPr>
            <a:endParaRPr lang="en-US" altLang="en-GB"/>
          </a:p>
          <a:p>
            <a:pPr marL="342900" indent="-342900">
              <a:buAutoNum type="arabicPeriod"/>
            </a:pPr>
            <a:r>
              <a:rPr lang="en-US" altLang="en-GB"/>
              <a:t>Impact Analysis – Assess cost, time, resources, risks.</a:t>
            </a:r>
            <a:endParaRPr lang="en-US" altLang="en-GB"/>
          </a:p>
          <a:p>
            <a:pPr marL="342900" indent="-342900">
              <a:buAutoNum type="arabicPeriod"/>
            </a:pPr>
            <a:endParaRPr lang="en-US" altLang="en-GB"/>
          </a:p>
          <a:p>
            <a:pPr marL="342900" indent="-342900">
              <a:buAutoNum type="arabicPeriod"/>
            </a:pPr>
            <a:r>
              <a:rPr lang="en-US" altLang="en-GB"/>
              <a:t>Review &amp; Approval – By Change Review Board (PM, sponsor, etc.).</a:t>
            </a:r>
            <a:endParaRPr lang="en-US" altLang="en-GB"/>
          </a:p>
          <a:p>
            <a:pPr marL="342900" indent="-342900">
              <a:buAutoNum type="arabicPeriod"/>
            </a:pPr>
            <a:endParaRPr lang="en-US" altLang="en-GB"/>
          </a:p>
          <a:p>
            <a:pPr marL="342900" indent="-342900">
              <a:buAutoNum type="arabicPeriod"/>
            </a:pPr>
            <a:r>
              <a:rPr lang="en-US" altLang="en-GB"/>
              <a:t>Documentation – Update scope, WBS, and records.</a:t>
            </a:r>
            <a:endParaRPr lang="en-US" altLang="en-GB"/>
          </a:p>
          <a:p>
            <a:pPr marL="342900" indent="-342900">
              <a:buAutoNum type="arabicPeriod"/>
            </a:pPr>
            <a:endParaRPr lang="en-US" altLang="en-GB"/>
          </a:p>
          <a:p>
            <a:pPr marL="342900" indent="-342900">
              <a:buAutoNum type="arabicPeriod"/>
            </a:pPr>
            <a:r>
              <a:rPr lang="en-US" altLang="en-GB"/>
              <a:t>Communication – Inform all affected stakeholders.</a:t>
            </a:r>
            <a:endParaRPr lang="en-US" altLang="en-GB"/>
          </a:p>
          <a:p>
            <a:pPr marL="342900" indent="-342900">
              <a:buAutoNum type="arabicPeriod"/>
            </a:pPr>
            <a:endParaRPr lang="en-US" altLang="en-GB"/>
          </a:p>
          <a:p>
            <a:pPr marL="342900" indent="-342900">
              <a:buAutoNum type="arabicPeriod"/>
            </a:pPr>
            <a:r>
              <a:rPr lang="en-US" altLang="en-GB"/>
              <a:t>Implementation – Apply change and monitor results.</a:t>
            </a:r>
            <a:endParaRPr lang="en-US" altLang="en-GB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Process Mapping</a:t>
            </a:r>
            <a:endParaRPr lang="en-US" sz="260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951865" y="1455420"/>
          <a:ext cx="10307320" cy="4090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9090"/>
                <a:gridCol w="3768090"/>
                <a:gridCol w="3660140"/>
              </a:tblGrid>
              <a:tr h="60579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800" b="1" kern="1200" baseline="-25000" dirty="0">
                          <a:solidFill>
                            <a:schemeClr val="lt1"/>
                          </a:solidFill>
                        </a:rPr>
                        <a:t>Process</a:t>
                      </a:r>
                      <a:endParaRPr lang="en-IN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b="1" kern="1200" baseline="-25000" dirty="0">
                          <a:solidFill>
                            <a:schemeClr val="lt1"/>
                          </a:solidFill>
                        </a:rPr>
                        <a:t>As-Is Model</a:t>
                      </a:r>
                      <a:endParaRPr lang="en-US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b="1" kern="1200" baseline="-25000" dirty="0">
                          <a:solidFill>
                            <a:schemeClr val="lt1"/>
                          </a:solidFill>
                        </a:rPr>
                        <a:t>To-Be Model</a:t>
                      </a:r>
                      <a:endParaRPr lang="en-US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888365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en-GB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Patient Appointment Booking</a:t>
                      </a:r>
                      <a:endParaRPr lang="en-US" altLang="en-GB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en-GB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Manual entry by receptionist; long wait times</a:t>
                      </a:r>
                      <a:endParaRPr lang="en-US" altLang="en-GB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en-GB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Online booking system with automated time slots</a:t>
                      </a:r>
                      <a:endParaRPr lang="en-US" altLang="en-GB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</a:tr>
              <a:tr h="865505"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Medical Records Handling</a:t>
                      </a:r>
                      <a:endParaRPr lang="en-US" altLang="en-GB" sz="1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Paper-based records, stored physically</a:t>
                      </a:r>
                      <a:endParaRPr lang="en-US" altLang="en-GB" sz="1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N" altLang="en-US" sz="1400" kern="100" baseline="-25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         </a:t>
                      </a:r>
                      <a:r>
                        <a:rPr lang="en-US" altLang="en-GB" sz="1400" kern="100" baseline="-250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Digital health records stored securely and accessed via hospital system</a:t>
                      </a:r>
                      <a:endParaRPr lang="en-US" altLang="en-GB" sz="1400" kern="100" baseline="-2500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</a:tr>
              <a:tr h="865505"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Doctor-Patient Communication</a:t>
                      </a:r>
                      <a:endParaRPr lang="en-US" altLang="en-GB" sz="1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In-person only; delays in urgent communication</a:t>
                      </a:r>
                      <a:endParaRPr lang="en-US" altLang="en-GB" sz="140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Chat/tele-consultation options via hospital portal</a:t>
                      </a:r>
                      <a:endParaRPr lang="en-US" altLang="en-GB" sz="1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9370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Advanced Process </a:t>
            </a:r>
            <a:r>
              <a:rPr lang="en-IN" sz="2600" kern="0">
                <a:ea typeface="Times New Roman" panose="02020603050405020304" pitchFamily="18" charset="0"/>
              </a:rPr>
              <a:t>M</a:t>
            </a:r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apping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3143" y="1205349"/>
            <a:ext cx="10515600" cy="483163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buNone/>
            </a:pPr>
            <a:r>
              <a:rPr lang="en-US" sz="2000" b="1" baseline="-25000" dirty="0"/>
              <a:t>Detailed workflow using the advanced BPMN model:</a:t>
            </a:r>
            <a:endParaRPr lang="en-US" sz="2000" b="1" baseline="-25000" dirty="0"/>
          </a:p>
          <a:p>
            <a:pPr marL="0" indent="0">
              <a:buNone/>
            </a:pPr>
            <a:endParaRPr lang="en-US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Participants: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Patient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Receptionist/System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Doctor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Medical Records System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800" b="1" u="sng" baseline="-25000" dirty="0"/>
              <a:t>Steps:</a:t>
            </a: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Start – Patient requests appointment online.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Check Slot – System checks availability.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Confirm – Slot confirmed, notifications sent.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Check-In – Patient checks in at hospital.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Retrieve Records – System fetches patient history.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Consultation – Doctor meets patient.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Decision – Further tests needed?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Prescription – Doctor updates and shares via system.</a:t>
            </a:r>
            <a:endParaRPr lang="en-US" altLang="en-GB" sz="1400" baseline="-25000" dirty="0"/>
          </a:p>
          <a:p>
            <a:pPr marL="0" indent="0">
              <a:buNone/>
            </a:pPr>
            <a:endParaRPr lang="en-US" altLang="en-GB" sz="1400" baseline="-25000" dirty="0"/>
          </a:p>
          <a:p>
            <a:pPr marL="0" indent="0">
              <a:buNone/>
            </a:pPr>
            <a:r>
              <a:rPr lang="en-US" altLang="en-GB" sz="1400" baseline="-25000" dirty="0"/>
              <a:t>End – Process complete.</a:t>
            </a:r>
            <a:endParaRPr lang="en-US" altLang="en-GB" sz="1400" baseline="-25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9370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Advanced Process </a:t>
            </a:r>
            <a:r>
              <a:rPr lang="en-IN" sz="2600" kern="0">
                <a:ea typeface="Times New Roman" panose="02020603050405020304" pitchFamily="18" charset="0"/>
              </a:rPr>
              <a:t>M</a:t>
            </a:r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apping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024255"/>
            <a:ext cx="11252200" cy="5969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Stakeholder responsibility using the Swimlane diagram: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69620" y="1417320"/>
          <a:ext cx="10880725" cy="473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990"/>
                <a:gridCol w="3279775"/>
                <a:gridCol w="5521960"/>
              </a:tblGrid>
              <a:tr h="588645">
                <a:tc>
                  <a:txBody>
                    <a:bodyPr/>
                    <a:lstStyle/>
                    <a:p>
                      <a:pPr algn="ctr"/>
                      <a:r>
                        <a:rPr lang="en-US" baseline="-25000" dirty="0"/>
                        <a:t>Swimlane (Stakeholders)</a:t>
                      </a:r>
                      <a:endParaRPr lang="en-US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-25000" dirty="0"/>
                        <a:t>Task/Activity</a:t>
                      </a:r>
                      <a:endParaRPr lang="en-US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-25000" dirty="0"/>
                        <a:t>Description</a:t>
                      </a:r>
                      <a:endParaRPr lang="en-US" baseline="-25000" dirty="0"/>
                    </a:p>
                  </a:txBody>
                  <a:tcPr anchor="ctr"/>
                </a:tc>
              </a:tr>
              <a:tr h="359410">
                <a:tc>
                  <a:txBody>
                    <a:bodyPr/>
                    <a:lstStyle/>
                    <a:p>
                      <a:r>
                        <a:rPr lang="en-US" altLang="en-GB" sz="2000" baseline="-25000" dirty="0"/>
                        <a:t>Patient</a:t>
                      </a:r>
                      <a:endParaRPr lang="en-US" altLang="en-GB" sz="20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Request Appointment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/>
                        <a:t>Patient submits appointment request through online portal.</a:t>
                      </a:r>
                      <a:endParaRPr lang="en-US" altLang="en-GB" sz="1400"/>
                    </a:p>
                  </a:txBody>
                  <a:tcPr/>
                </a:tc>
              </a:tr>
              <a:tr h="359410"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System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Check Slot Availability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/>
                        <a:t>System checks for available time slots in the doctor’s calendar.</a:t>
                      </a:r>
                      <a:endParaRPr lang="en-US" altLang="en-GB" sz="1400"/>
                    </a:p>
                  </a:txBody>
                  <a:tcPr/>
                </a:tc>
              </a:tr>
              <a:tr h="358775">
                <a:tc>
                  <a:txBody>
                    <a:bodyPr/>
                    <a:lstStyle/>
                    <a:p>
                      <a:r>
                        <a:rPr lang="en-US" altLang="en-GB" sz="1400"/>
                        <a:t>System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Send Confirmation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Appointment confirmation is sent to patient and doctor via SMS/email.</a:t>
                      </a:r>
                      <a:endParaRPr lang="en-US" altLang="en-GB" sz="1400" dirty="0"/>
                    </a:p>
                  </a:txBody>
                  <a:tcPr/>
                </a:tc>
              </a:tr>
              <a:tr h="328930">
                <a:tc>
                  <a:txBody>
                    <a:bodyPr/>
                    <a:lstStyle/>
                    <a:p>
                      <a:r>
                        <a:rPr lang="en-US" altLang="en-GB" sz="2000" baseline="-25000" dirty="0">
                          <a:sym typeface="+mn-ea"/>
                        </a:rPr>
                        <a:t>Patient</a:t>
                      </a:r>
                      <a:endParaRPr lang="en-US" altLang="en-GB" sz="2000" baseline="-25000" dirty="0"/>
                    </a:p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Visit Hospital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Patient arrives and checks in at the reception.</a:t>
                      </a:r>
                      <a:endParaRPr lang="en-US" altLang="en-GB" sz="1400" dirty="0"/>
                    </a:p>
                  </a:txBody>
                  <a:tcPr/>
                </a:tc>
              </a:tr>
              <a:tr h="359410">
                <a:tc>
                  <a:txBody>
                    <a:bodyPr/>
                    <a:lstStyle/>
                    <a:p>
                      <a:r>
                        <a:rPr lang="en-US" altLang="en-GB" sz="1400"/>
                        <a:t>Receptionist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Check-in Patient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System pulls up patient’s past medical records for doctor review.</a:t>
                      </a:r>
                      <a:endParaRPr lang="en-US" altLang="en-GB" sz="1400" dirty="0"/>
                    </a:p>
                  </a:txBody>
                  <a:tcPr/>
                </a:tc>
              </a:tr>
              <a:tr h="518160">
                <a:tc>
                  <a:txBody>
                    <a:bodyPr/>
                    <a:lstStyle/>
                    <a:p>
                      <a:r>
                        <a:rPr lang="en-US" altLang="en-GB" sz="1400"/>
                        <a:t>Medical Records System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Retrieve Medical History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System pulls up patient’s past medical records for doctor review.</a:t>
                      </a:r>
                      <a:endParaRPr lang="en-US" altLang="en-GB" sz="1400" dirty="0"/>
                    </a:p>
                  </a:txBody>
                  <a:tcPr/>
                </a:tc>
              </a:tr>
              <a:tr h="359410">
                <a:tc>
                  <a:txBody>
                    <a:bodyPr/>
                    <a:lstStyle/>
                    <a:p>
                      <a:r>
                        <a:rPr lang="en-US" altLang="en-GB" sz="1400"/>
                        <a:t>Doctor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/>
                        <a:t>Conduct Consultation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Doctor diagnoses the patient and updates medical notes.</a:t>
                      </a:r>
                      <a:endParaRPr lang="en-US" altLang="en-GB" sz="1400" dirty="0"/>
                    </a:p>
                  </a:txBody>
                  <a:tcPr/>
                </a:tc>
              </a:tr>
              <a:tr h="359410">
                <a:tc>
                  <a:txBody>
                    <a:bodyPr/>
                    <a:lstStyle/>
                    <a:p>
                      <a:r>
                        <a:rPr lang="en-US" altLang="en-GB" sz="1400"/>
                        <a:t>Doctor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Provide Prescription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Doctor generates and uploads prescription digitally</a:t>
                      </a:r>
                      <a:endParaRPr lang="en-US" altLang="en-GB" sz="1400" dirty="0"/>
                    </a:p>
                  </a:txBody>
                  <a:tcPr/>
                </a:tc>
              </a:tr>
              <a:tr h="358775">
                <a:tc>
                  <a:txBody>
                    <a:bodyPr/>
                    <a:lstStyle/>
                    <a:p>
                      <a:r>
                        <a:rPr lang="en-US" altLang="en-GB" sz="1400"/>
                        <a:t>System</a:t>
                      </a:r>
                      <a:endParaRPr lang="en-US" altLang="en-GB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Share Prescription</a:t>
                      </a:r>
                      <a:endParaRPr lang="en-US" alt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Prescription is sent to patient via system-generated email/SMS.</a:t>
                      </a:r>
                      <a:endParaRPr lang="en-US" altLang="en-GB"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/>
              <a:t>Trends using a Pivot Table:</a:t>
            </a:r>
            <a:endParaRPr lang="en-US" sz="2000" b="1" baseline="-25000" dirty="0"/>
          </a:p>
          <a:p>
            <a:pPr marL="0" indent="0">
              <a:buNone/>
            </a:pPr>
            <a:r>
              <a:rPr lang="en-US" altLang="en-GB" sz="2000" dirty="0"/>
              <a:t>1. Patient Visits by Department</a:t>
            </a:r>
            <a:endParaRPr lang="en-US" altLang="en-GB" sz="2000" dirty="0"/>
          </a:p>
        </p:txBody>
      </p:sp>
      <p:graphicFrame>
        <p:nvGraphicFramePr>
          <p:cNvPr id="5" name="Table 4"/>
          <p:cNvGraphicFramePr/>
          <p:nvPr>
            <p:custDataLst>
              <p:tags r:id="rId1"/>
            </p:custDataLst>
          </p:nvPr>
        </p:nvGraphicFramePr>
        <p:xfrm>
          <a:off x="425450" y="2135505"/>
          <a:ext cx="7060565" cy="3169920"/>
        </p:xfrm>
        <a:graphic>
          <a:graphicData uri="http://schemas.openxmlformats.org/drawingml/2006/table">
            <a:tbl>
              <a:tblPr/>
              <a:tblGrid>
                <a:gridCol w="1605915"/>
                <a:gridCol w="1275080"/>
                <a:gridCol w="1322705"/>
                <a:gridCol w="1369060"/>
                <a:gridCol w="1487805"/>
              </a:tblGrid>
              <a:tr h="528320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Row Labels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Jan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Feb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Mar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Total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528320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Cardiology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40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70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170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528320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General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120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140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135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395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28320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Orthopedics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75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90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225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528320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Pediatrics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80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95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100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275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8320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Grand Total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300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370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395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1065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1625600" y="5610225"/>
            <a:ext cx="4064000" cy="2705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aseline="-25000"/>
              <a:t>Tr</a:t>
            </a:r>
            <a:r>
              <a:rPr lang="en-US" altLang="en-GB" baseline="-25000"/>
              <a:t>end: Highest patient load is in General and Pediatrics.</a:t>
            </a:r>
            <a:endParaRPr lang="en-US" altLang="en-GB" baseline="-2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74320"/>
          </a:xfrm>
        </p:spPr>
        <p:txBody>
          <a:bodyPr>
            <a:normAutofit fontScale="90000"/>
          </a:bodyPr>
          <a:lstStyle/>
          <a:p>
            <a:r>
              <a:rPr lang="en-US"/>
              <a:t>Table of Contents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630" y="1176020"/>
            <a:ext cx="11139170" cy="5017135"/>
          </a:xfrm>
        </p:spPr>
        <p:txBody>
          <a:bodyPr vert="horz" lIns="91440" tIns="45720" rIns="91440" bIns="45720" numCol="2" rtlCol="0" anchor="t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200" b="1" dirty="0"/>
              <a:t>Executive Summary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Introduction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Business Objectives</a:t>
            </a:r>
            <a:endParaRPr lang="en-US" sz="1200" b="1" dirty="0"/>
          </a:p>
          <a:p>
            <a:pPr marL="0" indent="0">
              <a:lnSpc>
                <a:spcPct val="140000"/>
              </a:lnSpc>
              <a:buNone/>
            </a:pPr>
            <a:r>
              <a:rPr lang="en-US" sz="1200" b="1" u="sng" dirty="0"/>
              <a:t>Methodology</a:t>
            </a:r>
            <a:endParaRPr lang="en-US" sz="1200" b="1" u="sng" dirty="0"/>
          </a:p>
          <a:p>
            <a:pPr>
              <a:lnSpc>
                <a:spcPct val="140000"/>
              </a:lnSpc>
            </a:pPr>
            <a:r>
              <a:rPr lang="en-US" sz="1200" b="1" dirty="0"/>
              <a:t>Requirements Gathering (BRD and RTM)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Stakeholder Analysis and Engagement Plan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Scope Management Plan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Data Analysis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Data Visualization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Process Mapping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Risk Assessment Plan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Risk Mitigation Plan</a:t>
            </a:r>
            <a:endParaRPr lang="en-US" sz="1200" b="1" dirty="0"/>
          </a:p>
          <a:p>
            <a:pPr marL="0" indent="0">
              <a:lnSpc>
                <a:spcPct val="140000"/>
              </a:lnSpc>
              <a:buNone/>
            </a:pPr>
            <a:r>
              <a:rPr lang="en-US" sz="1200" b="1" u="sng" dirty="0"/>
              <a:t>Findings and Recommendations</a:t>
            </a:r>
            <a:endParaRPr lang="en-US" sz="1200" b="1" u="sng" dirty="0"/>
          </a:p>
          <a:p>
            <a:pPr>
              <a:lnSpc>
                <a:spcPct val="140000"/>
              </a:lnSpc>
            </a:pPr>
            <a:r>
              <a:rPr lang="en-US" sz="1200" b="1" dirty="0"/>
              <a:t>Key Findings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Key Recommendations</a:t>
            </a:r>
            <a:endParaRPr lang="en-US" sz="1200" b="1" dirty="0"/>
          </a:p>
          <a:p>
            <a:pPr>
              <a:lnSpc>
                <a:spcPct val="140000"/>
              </a:lnSpc>
            </a:pPr>
            <a:r>
              <a:rPr lang="en-US" sz="1200" b="1" dirty="0"/>
              <a:t>Conclusion</a:t>
            </a:r>
            <a:endParaRPr lang="en-US" sz="1200" b="1" dirty="0"/>
          </a:p>
          <a:p>
            <a:pPr marL="0" indent="0">
              <a:lnSpc>
                <a:spcPct val="140000"/>
              </a:lnSpc>
              <a:buNone/>
            </a:pPr>
            <a:r>
              <a:rPr lang="en-US" sz="1200" b="1" dirty="0"/>
              <a:t>Appendix</a:t>
            </a:r>
            <a:endParaRPr lang="en-US" sz="1200" b="1" dirty="0"/>
          </a:p>
        </p:txBody>
      </p:sp>
      <p:sp>
        <p:nvSpPr>
          <p:cNvPr id="4" name="Text Box 3"/>
          <p:cNvSpPr txBox="1"/>
          <p:nvPr/>
        </p:nvSpPr>
        <p:spPr>
          <a:xfrm>
            <a:off x="7419975" y="63341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GB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31900"/>
            <a:ext cx="10972800" cy="4894580"/>
          </a:xfrm>
        </p:spPr>
        <p:txBody>
          <a:bodyPr/>
          <a:p>
            <a:pPr marL="0" indent="0">
              <a:buNone/>
            </a:pPr>
            <a:endParaRPr lang="en-US" altLang="en-GB" sz="2000"/>
          </a:p>
          <a:p>
            <a:pPr marL="0" indent="0">
              <a:buNone/>
            </a:pPr>
            <a:r>
              <a:rPr lang="en-US" altLang="en-GB" sz="2000"/>
              <a:t>2. Appointments by Time Slot</a:t>
            </a:r>
            <a:endParaRPr lang="en-US" altLang="en-GB" sz="2000"/>
          </a:p>
          <a:p>
            <a:endParaRPr lang="en-GB" altLang="en-US" sz="2000"/>
          </a:p>
          <a:p>
            <a:pPr marL="0" indent="0">
              <a:buNone/>
            </a:pPr>
            <a:endParaRPr lang="en-GB" altLang="en-US"/>
          </a:p>
          <a:p>
            <a:endParaRPr lang="en-GB" altLang="en-US"/>
          </a:p>
          <a:p>
            <a:pPr marL="0" indent="0">
              <a:buNone/>
            </a:pPr>
            <a:r>
              <a:rPr lang="en-US" altLang="en-GB"/>
              <a:t>.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 sz="1400"/>
              <a:t>Trend: Peak demand in morning slots (9–12 PM).</a:t>
            </a:r>
            <a:r>
              <a:rPr lang="en-IN" altLang="en-US" sz="1400"/>
              <a:t> </a:t>
            </a:r>
            <a:r>
              <a:rPr lang="en-IN" altLang="en-US"/>
              <a:t>               </a:t>
            </a:r>
            <a:r>
              <a:rPr lang="en-US" altLang="en-GB" sz="1200"/>
              <a:t>Trend: Teleconsultations are growing, especially for follow-ups.</a:t>
            </a:r>
            <a:endParaRPr lang="en-US" altLang="en-GB" sz="1200"/>
          </a:p>
          <a:p>
            <a:pPr marL="0" indent="0">
              <a:buNone/>
            </a:pPr>
            <a:endParaRPr lang="en-US" altLang="en-GB" sz="1200"/>
          </a:p>
          <a:p>
            <a:pPr marL="0" indent="0">
              <a:buNone/>
            </a:pPr>
            <a:endParaRPr lang="en-US" altLang="en-GB" sz="1200"/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755650" y="2315210"/>
          <a:ext cx="3297555" cy="1847850"/>
        </p:xfrm>
        <a:graphic>
          <a:graphicData uri="http://schemas.openxmlformats.org/drawingml/2006/table">
            <a:tbl>
              <a:tblPr/>
              <a:tblGrid>
                <a:gridCol w="1148715"/>
                <a:gridCol w="2148840"/>
              </a:tblGrid>
              <a:tr h="307975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Row Labels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Total Appointments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307975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12 PM – 3 PM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180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307975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3 PM – 6 PM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150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07975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9 AM – 12 PM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250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07975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After 6 PM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90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7975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Grand Total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670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/>
          <p:nvPr>
            <p:custDataLst>
              <p:tags r:id="rId2"/>
            </p:custDataLst>
          </p:nvPr>
        </p:nvGraphicFramePr>
        <p:xfrm>
          <a:off x="8179435" y="2315210"/>
          <a:ext cx="1892935" cy="1873250"/>
        </p:xfrm>
        <a:graphic>
          <a:graphicData uri="http://schemas.openxmlformats.org/drawingml/2006/table">
            <a:tbl>
              <a:tblPr/>
              <a:tblGrid>
                <a:gridCol w="709930"/>
                <a:gridCol w="1183005"/>
              </a:tblGrid>
              <a:tr h="0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Row Labels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Sum of No. of Consultations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247015">
                <a:tc>
                  <a:txBody>
                    <a:bodyPr/>
                    <a:p>
                      <a:pPr algn="l" fontAlgn="b"/>
                      <a:r>
                        <a:rPr lang="en-IN"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     IN</a:t>
                      </a:r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-Person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500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594995">
                <a:tc>
                  <a:txBody>
                    <a:bodyPr/>
                    <a:p>
                      <a:pPr algn="l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Teleconsultation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200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94995">
                <a:tc>
                  <a:txBody>
                    <a:bodyPr/>
                    <a:p>
                      <a:pPr algn="l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Grand Total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p>
                      <a:pPr algn="r" fontAlgn="b"/>
                      <a:r>
                        <a:rPr sz="1100" b="1" i="0" u="none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700</a:t>
                      </a:r>
                      <a:endParaRPr sz="1100" b="1" i="0" u="none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b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9BC2E6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  <p:sp>
        <p:nvSpPr>
          <p:cNvPr id="7" name="Text Box 6"/>
          <p:cNvSpPr txBox="1"/>
          <p:nvPr/>
        </p:nvSpPr>
        <p:spPr>
          <a:xfrm>
            <a:off x="7969250" y="1546225"/>
            <a:ext cx="40640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3200" baseline="-25000"/>
              <a:t>3. Mode of Consultation</a:t>
            </a:r>
            <a:endParaRPr lang="en-GB" altLang="en-US" sz="3200" baseline="-25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9732" y="1203430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baseline="-25000" dirty="0"/>
              <a:t>Trends analyzed from the Pivot Table:</a:t>
            </a:r>
            <a:endParaRPr lang="en-US" sz="2800" b="1" u="sng" baseline="-25000" dirty="0"/>
          </a:p>
          <a:p>
            <a:pPr marL="0" indent="0">
              <a:buNone/>
            </a:pPr>
            <a:endParaRPr lang="en-US" sz="2800" b="1" u="sng" dirty="0"/>
          </a:p>
          <a:p>
            <a:pPr algn="l">
              <a:lnSpc>
                <a:spcPct val="100000"/>
              </a:lnSpc>
            </a:pPr>
            <a:r>
              <a:rPr lang="en-US" altLang="en-GB" sz="1800" dirty="0"/>
              <a:t>General &amp; Pediatrics have highest patient visits.</a:t>
            </a:r>
            <a:endParaRPr lang="en-US" altLang="en-GB" sz="1800" dirty="0"/>
          </a:p>
          <a:p>
            <a:pPr algn="l">
              <a:lnSpc>
                <a:spcPct val="100000"/>
              </a:lnSpc>
            </a:pPr>
            <a:endParaRPr lang="en-US" altLang="en-GB" sz="1800" dirty="0"/>
          </a:p>
          <a:p>
            <a:pPr algn="l">
              <a:lnSpc>
                <a:spcPct val="100000"/>
              </a:lnSpc>
            </a:pPr>
            <a:r>
              <a:rPr lang="en-US" altLang="en-GB" sz="1800" dirty="0"/>
              <a:t>Morning slots (9–12 PM) are most booked.</a:t>
            </a:r>
            <a:endParaRPr lang="en-US" altLang="en-GB" sz="1800" dirty="0"/>
          </a:p>
          <a:p>
            <a:pPr algn="l">
              <a:lnSpc>
                <a:spcPct val="100000"/>
              </a:lnSpc>
            </a:pPr>
            <a:endParaRPr lang="en-US" altLang="en-GB" sz="1800" dirty="0"/>
          </a:p>
          <a:p>
            <a:pPr algn="l">
              <a:lnSpc>
                <a:spcPct val="100000"/>
              </a:lnSpc>
            </a:pPr>
            <a:r>
              <a:rPr lang="en-US" altLang="en-GB" sz="1800" dirty="0"/>
              <a:t>In-person consults are more common than teleconsults.</a:t>
            </a:r>
            <a:endParaRPr lang="en-US" altLang="en-GB" sz="1800" dirty="0"/>
          </a:p>
          <a:p>
            <a:pPr algn="l">
              <a:lnSpc>
                <a:spcPct val="100000"/>
              </a:lnSpc>
            </a:pPr>
            <a:endParaRPr lang="en-US" altLang="en-GB" sz="1800" dirty="0"/>
          </a:p>
          <a:p>
            <a:pPr algn="l">
              <a:lnSpc>
                <a:spcPct val="100000"/>
              </a:lnSpc>
            </a:pPr>
            <a:r>
              <a:rPr lang="en-US" altLang="en-GB" sz="1800" dirty="0"/>
              <a:t>Appointments increased monthly, especially in Feb.</a:t>
            </a:r>
            <a:endParaRPr lang="en-US" altLang="en-GB" sz="1800" dirty="0"/>
          </a:p>
          <a:p>
            <a:pPr algn="l">
              <a:lnSpc>
                <a:spcPct val="100000"/>
              </a:lnSpc>
            </a:pPr>
            <a:endParaRPr lang="en-US" altLang="en-GB" sz="1800" dirty="0"/>
          </a:p>
          <a:p>
            <a:pPr algn="l">
              <a:lnSpc>
                <a:spcPct val="100000"/>
              </a:lnSpc>
            </a:pPr>
            <a:r>
              <a:rPr lang="en-US" altLang="en-GB" sz="1800" dirty="0"/>
              <a:t>Pediatrics needs more support due to high demand.</a:t>
            </a:r>
            <a:endParaRPr lang="en-US" altLang="en-GB" sz="1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2034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Key insights:</a:t>
            </a:r>
            <a:endParaRPr lang="en-US" sz="2000" b="1" dirty="0"/>
          </a:p>
          <a:p>
            <a:endParaRPr lang="en-US" altLang="en-GB" sz="1600" dirty="0"/>
          </a:p>
          <a:p>
            <a:r>
              <a:rPr lang="en-US" altLang="en-GB" sz="1600" dirty="0"/>
              <a:t>High patient flow in General and Pediatrics departments.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Morning hours are peak consultation times.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Teleconsultation usage is rising, especially for follow-ups.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Monthly patient visits are growing, showing increased service demand.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Staffing needs are higher in high-demand departments.</a:t>
            </a:r>
            <a:endParaRPr lang="en-US" altLang="en-GB" sz="1600" dirty="0"/>
          </a:p>
          <a:p>
            <a:endParaRPr lang="en-US" altLang="en-GB" sz="1600" dirty="0"/>
          </a:p>
          <a:p>
            <a:endParaRPr lang="en-US" altLang="en-GB" sz="1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5498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cs typeface="+mn-cs"/>
              </a:rPr>
              <a:t>Average patient wait time using a horizontal bar chart:</a:t>
            </a:r>
            <a:endParaRPr lang="en-US" sz="2000" b="1" baseline="-25000" dirty="0">
              <a:cs typeface="+mn-cs"/>
            </a:endParaRPr>
          </a:p>
          <a:p>
            <a:pPr marL="0" indent="0">
              <a:buNone/>
            </a:pPr>
            <a:endParaRPr lang="en-US" sz="2000" baseline="-25000" dirty="0"/>
          </a:p>
          <a:p>
            <a:pPr marL="0" indent="0">
              <a:buNone/>
            </a:pPr>
            <a:endParaRPr lang="en-US" altLang="en-GB" sz="2000" baseline="-25000" dirty="0"/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1828800" y="1816100"/>
          <a:ext cx="8532495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</a:tblGrid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 DEPARTMENT</a:t>
                      </a:r>
                      <a:endParaRPr lang="en-IN" altLang="en-GB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AVERAGE WAIT TIME </a:t>
                      </a:r>
                      <a:endParaRPr lang="en-IN" altLang="en-GB"/>
                    </a:p>
                  </a:txBody>
                  <a:tcPr/>
                </a:tc>
              </a:tr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baseline="-25000"/>
                        <a:t>General</a:t>
                      </a:r>
                      <a:endParaRPr lang="en-US" altLang="en-GB" baseline="-25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25</a:t>
                      </a:r>
                      <a:endParaRPr lang="en-IN" altLang="en-GB"/>
                    </a:p>
                  </a:txBody>
                  <a:tcPr/>
                </a:tc>
              </a:tr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baseline="-25000"/>
                        <a:t>Pediatrics</a:t>
                      </a:r>
                      <a:endParaRPr lang="en-US" altLang="en-GB" baseline="-25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20</a:t>
                      </a:r>
                      <a:endParaRPr lang="en-IN" altLang="en-GB"/>
                    </a:p>
                  </a:txBody>
                  <a:tcPr/>
                </a:tc>
              </a:tr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baseline="-25000"/>
                        <a:t>Orthopedics</a:t>
                      </a:r>
                      <a:endParaRPr lang="en-US" altLang="en-GB" baseline="-25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35</a:t>
                      </a:r>
                      <a:endParaRPr lang="en-IN" altLang="en-GB"/>
                    </a:p>
                  </a:txBody>
                  <a:tcPr/>
                </a:tc>
              </a:tr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baseline="-25000"/>
                        <a:t>Cardiology</a:t>
                      </a:r>
                      <a:endParaRPr lang="en-US" altLang="en-GB" baseline="-25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30</a:t>
                      </a:r>
                      <a:endParaRPr lang="en-IN" altLang="en-GB"/>
                    </a:p>
                  </a:txBody>
                  <a:tcPr/>
                </a:tc>
              </a:tr>
              <a:tr h="513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GB" baseline="-25000"/>
                        <a:t>Dermatology</a:t>
                      </a:r>
                      <a:endParaRPr lang="en-US" altLang="en-GB" baseline="-25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GB"/>
                        <a:t>15</a:t>
                      </a:r>
                      <a:endParaRPr lang="en-IN" altLang="en-GB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4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cs typeface="+mn-cs"/>
              </a:rPr>
              <a:t>Bar chart highlighting overused and underutilized resources: </a:t>
            </a:r>
            <a:endParaRPr lang="en-US" sz="2000" b="1" baseline="-25000" dirty="0">
              <a:cs typeface="+mn-cs"/>
            </a:endParaRPr>
          </a:p>
          <a:p>
            <a:endParaRPr lang="en-US" sz="2000" b="1" dirty="0">
              <a:cs typeface="+mn-cs"/>
            </a:endParaRPr>
          </a:p>
          <a:p>
            <a:pPr marL="0" indent="0">
              <a:buNone/>
            </a:pPr>
            <a:endParaRPr lang="en-US" altLang="en-GB" sz="2000" b="1" dirty="0"/>
          </a:p>
        </p:txBody>
      </p:sp>
      <p:graphicFrame>
        <p:nvGraphicFramePr>
          <p:cNvPr id="6" name="Chart 5"/>
          <p:cNvGraphicFramePr/>
          <p:nvPr/>
        </p:nvGraphicFramePr>
        <p:xfrm>
          <a:off x="1024890" y="2073275"/>
          <a:ext cx="9902190" cy="3676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6866" y="11145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cs typeface="+mn-cs"/>
              </a:rPr>
              <a:t>Patient feedback visualized using a Pie Chart: </a:t>
            </a:r>
            <a:endParaRPr lang="en-US" sz="2000" b="1" baseline="-25000" dirty="0">
              <a:cs typeface="+mn-cs"/>
            </a:endParaRPr>
          </a:p>
          <a:p>
            <a:pPr marL="0" indent="0">
              <a:buNone/>
            </a:pPr>
            <a:endParaRPr lang="en-US" sz="2000" b="1" baseline="-25000" dirty="0"/>
          </a:p>
          <a:p>
            <a:pPr marL="0" indent="0">
              <a:buNone/>
            </a:pPr>
            <a:endParaRPr lang="en-US" sz="2000" b="1" baseline="-25000" dirty="0"/>
          </a:p>
          <a:p>
            <a:pPr marL="0" indent="0">
              <a:buNone/>
            </a:pPr>
            <a:endParaRPr lang="en-US" sz="2000" b="1" baseline="-25000" dirty="0"/>
          </a:p>
          <a:p>
            <a:pPr marL="0" indent="0">
              <a:buNone/>
            </a:pPr>
            <a:endParaRPr lang="en-US" sz="2000" b="1" baseline="-25000" dirty="0"/>
          </a:p>
        </p:txBody>
      </p:sp>
      <p:graphicFrame>
        <p:nvGraphicFramePr>
          <p:cNvPr id="9" name="Chart 8"/>
          <p:cNvGraphicFramePr/>
          <p:nvPr/>
        </p:nvGraphicFramePr>
        <p:xfrm>
          <a:off x="3810000" y="1828800"/>
          <a:ext cx="4572000" cy="360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187667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cs typeface="+mn-cs"/>
              </a:rPr>
              <a:t>Heat Map showing the efficiency of departments: </a:t>
            </a:r>
            <a:endParaRPr lang="en-US" sz="2000" b="1" baseline="-25000" dirty="0">
              <a:cs typeface="+mn-cs"/>
            </a:endParaRPr>
          </a:p>
          <a:p>
            <a:pPr marL="0" indent="0">
              <a:buNone/>
            </a:pPr>
            <a:endParaRPr lang="en-US" sz="2000" b="1" baseline="-25000" dirty="0"/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2159000" y="2061210"/>
          <a:ext cx="5956300" cy="3395980"/>
        </p:xfrm>
        <a:graphic>
          <a:graphicData uri="http://schemas.openxmlformats.org/drawingml/2006/table">
            <a:tbl>
              <a:tblPr/>
              <a:tblGrid>
                <a:gridCol w="2978150"/>
                <a:gridCol w="2978150"/>
              </a:tblGrid>
              <a:tr h="617855">
                <a:tc>
                  <a:txBody>
                    <a:bodyPr/>
                    <a:p>
                      <a:pPr algn="ctr" fontAlgn="ctr"/>
                      <a:r>
                        <a:rPr sz="1100" b="1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Department</a:t>
                      </a:r>
                      <a:endParaRPr sz="1100" b="1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ctr" fontAlgn="ctr"/>
                      <a:r>
                        <a:rPr sz="1100" b="1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Efficiency (%)</a:t>
                      </a:r>
                      <a:endParaRPr sz="1100" b="1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07975">
                <a:tc>
                  <a:txBody>
                    <a:bodyPr/>
                    <a:p>
                      <a:pPr algn="l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General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92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617855">
                <a:tc>
                  <a:txBody>
                    <a:bodyPr/>
                    <a:p>
                      <a:pPr algn="l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Pediatrics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88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77D"/>
                    </a:solidFill>
                  </a:tcPr>
                </a:tc>
              </a:tr>
              <a:tr h="617855">
                <a:tc>
                  <a:txBody>
                    <a:bodyPr/>
                    <a:p>
                      <a:pPr algn="l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Orthopedics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65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</a:tr>
              <a:tr h="616585">
                <a:tc>
                  <a:txBody>
                    <a:bodyPr/>
                    <a:p>
                      <a:pPr algn="l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Cardiology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70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617855">
                <a:tc>
                  <a:txBody>
                    <a:bodyPr/>
                    <a:p>
                      <a:pPr algn="l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Dermatology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algn="r" fontAlgn="ctr"/>
                      <a:r>
                        <a:rPr sz="1100" b="0" i="0">
                          <a:solidFill>
                            <a:srgbClr val="000000"/>
                          </a:solidFill>
                          <a:latin typeface="Calibri" panose="020F0502020204030204"/>
                          <a:ea typeface="Calibri" panose="020F0502020204030204"/>
                        </a:rPr>
                        <a:t>55</a:t>
                      </a:r>
                      <a:endParaRPr sz="1100" b="0" i="0">
                        <a:solidFill>
                          <a:srgbClr val="000000"/>
                        </a:solidFill>
                        <a:latin typeface="Calibri" panose="020F0502020204030204"/>
                        <a:ea typeface="Calibri" panose="020F0502020204030204"/>
                      </a:endParaRPr>
                    </a:p>
                  </a:txBody>
                  <a:tcPr marL="6667" marR="6667" marT="6667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203432"/>
            <a:ext cx="10515600" cy="445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Risks identified in the risk register: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313690" y="1649095"/>
          <a:ext cx="11049635" cy="4369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460"/>
                <a:gridCol w="3200400"/>
                <a:gridCol w="1040130"/>
                <a:gridCol w="1068705"/>
                <a:gridCol w="1028700"/>
                <a:gridCol w="1102995"/>
                <a:gridCol w="2976245"/>
              </a:tblGrid>
              <a:tr h="624205"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Risk ID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Risk Description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Category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Likelihood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Impact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Severity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Mitigation Strategy</a:t>
                      </a:r>
                      <a:endParaRPr lang="en-US" sz="1600" baseline="-25000" dirty="0"/>
                    </a:p>
                  </a:txBody>
                  <a:tcPr anchor="ctr"/>
                </a:tc>
              </a:tr>
              <a:tr h="624205">
                <a:tc>
                  <a:txBody>
                    <a:bodyPr/>
                    <a:lstStyle/>
                    <a:p>
                      <a:r>
                        <a:rPr sz="1100"/>
                        <a:t>Risk ID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Risk Description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Category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Likelihood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Impact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Severity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Mitigation Strategy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4205">
                <a:tc>
                  <a:txBody>
                    <a:bodyPr/>
                    <a:lstStyle/>
                    <a:p>
                      <a:r>
                        <a:rPr sz="1100"/>
                        <a:t>R1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System crash during peak hours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Technical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Critical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Regular maintenance and backup systems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4205">
                <a:tc>
                  <a:txBody>
                    <a:bodyPr/>
                    <a:lstStyle/>
                    <a:p>
                      <a:r>
                        <a:rPr sz="1100"/>
                        <a:t>R2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Staff shortage on weekends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Operational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Roster adjustment and temporary hiring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4205">
                <a:tc>
                  <a:txBody>
                    <a:bodyPr/>
                    <a:lstStyle/>
                    <a:p>
                      <a:r>
                        <a:rPr sz="1100"/>
                        <a:t>R3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Delay in medical supply delivery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External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Alternate vendors and buffer stock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4205">
                <a:tc>
                  <a:txBody>
                    <a:bodyPr/>
                    <a:lstStyle/>
                    <a:p>
                      <a:r>
                        <a:rPr sz="1100"/>
                        <a:t>R4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Patient data breach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Security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Low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Data encryption and regular audits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4205">
                <a:tc>
                  <a:txBody>
                    <a:bodyPr/>
                    <a:p>
                      <a:r>
                        <a:rPr sz="1100"/>
                        <a:t>R5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Inaccurate data entry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Human Error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1100"/>
                        <a:t>Staff training and double-checking mechanism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205349"/>
            <a:ext cx="10515600" cy="436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Risks categorized based on the Risk Assessment Matrix: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14854" y="1609996"/>
          <a:ext cx="11020096" cy="54816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887"/>
                <a:gridCol w="1786481"/>
                <a:gridCol w="2109470"/>
                <a:gridCol w="1821671"/>
              </a:tblGrid>
              <a:tr h="1092119"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-25000" dirty="0"/>
                        <a:t>Likelihood/Impact</a:t>
                      </a:r>
                      <a:endParaRPr lang="en-US" sz="18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-25000" dirty="0"/>
                        <a:t>Low Impact</a:t>
                      </a:r>
                      <a:endParaRPr lang="en-US" sz="18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-25000" dirty="0"/>
                        <a:t>Medium Impact</a:t>
                      </a:r>
                      <a:endParaRPr lang="en-US" sz="18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-25000" dirty="0"/>
                        <a:t>High Impact</a:t>
                      </a:r>
                      <a:endParaRPr lang="en-US" sz="1800" baseline="-25000" dirty="0"/>
                    </a:p>
                  </a:txBody>
                  <a:tcPr anchor="ctr"/>
                </a:tc>
              </a:tr>
              <a:tr h="1113139">
                <a:tc>
                  <a:txBody>
                    <a:bodyPr/>
                    <a:lstStyle/>
                    <a:p>
                      <a:r>
                        <a:rPr lang="en-US" b="1" baseline="-25000" dirty="0"/>
                        <a:t>High Likelihood</a:t>
                      </a:r>
                      <a:endParaRPr lang="en-US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sz="1100"/>
                        <a:t>Inaccurate data entry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System crash during peak hours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1092119">
                <a:tc>
                  <a:txBody>
                    <a:bodyPr/>
                    <a:lstStyle/>
                    <a:p>
                      <a:r>
                        <a:rPr lang="en-US" b="1" baseline="-25000" dirty="0"/>
                        <a:t>Medium Likelihood</a:t>
                      </a:r>
                      <a:endParaRPr lang="en-US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sz="1100">
                          <a:sym typeface="+mn-ea"/>
                        </a:rPr>
                        <a:t>Staff shortage on weekends</a:t>
                      </a:r>
                      <a:endParaRPr sz="1100"/>
                    </a:p>
                    <a:p>
                      <a:endParaRPr sz="1100" baseline="-250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600" baseline="-25000">
                          <a:sym typeface="+mn-ea"/>
                        </a:rPr>
                        <a:t>Delay in medical supply delivery</a:t>
                      </a:r>
                      <a:endParaRPr sz="1600" baseline="-25000"/>
                    </a:p>
                    <a:p>
                      <a:endParaRPr sz="1600" baseline="-25000"/>
                    </a:p>
                  </a:txBody>
                  <a:tcPr marL="0" marR="0" marT="0" marB="0" anchor="ctr" anchorCtr="0"/>
                </a:tc>
              </a:tr>
              <a:tr h="1092119">
                <a:tc>
                  <a:txBody>
                    <a:bodyPr/>
                    <a:lstStyle/>
                    <a:p>
                      <a:r>
                        <a:rPr lang="en-US" b="1" baseline="-25000" dirty="0"/>
                        <a:t>Low Likelihood</a:t>
                      </a:r>
                      <a:endParaRPr lang="en-US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sz="1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800" baseline="-25000">
                          <a:sym typeface="+mn-ea"/>
                        </a:rPr>
                        <a:t>Patient data breach</a:t>
                      </a:r>
                      <a:endParaRPr sz="1800" baseline="-25000"/>
                    </a:p>
                    <a:p>
                      <a:endParaRPr sz="1800" baseline="-250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3"/>
            <a:ext cx="10515600" cy="398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Elements identified in the SWOT analysis:</a:t>
            </a:r>
            <a:endParaRPr lang="en-US" sz="2000" b="1" baseline="-25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501531" y="1727641"/>
            <a:ext cx="0" cy="4160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51413" y="3706830"/>
            <a:ext cx="1047355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515620" y="1601470"/>
            <a:ext cx="4683125" cy="19234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Strengths</a:t>
            </a: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Experienced and trained healthcare staff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Availability of essential medical equipment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Existing patient base and reputation</a:t>
            </a:r>
            <a:endParaRPr lang="en-US" altLang="en-GB" sz="1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5620" y="3971290"/>
            <a:ext cx="4807585" cy="192341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Opportunities</a:t>
            </a: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Integration of data analytics to improve operations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Adoption of Electronic Health Records (EHR)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Partnership with tech providers for telemedicine</a:t>
            </a:r>
            <a:endParaRPr lang="en-US" altLang="en-GB" sz="1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0079" y="1519361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baseline="-25000" dirty="0">
                <a:solidFill>
                  <a:schemeClr val="tx1"/>
                </a:solidFill>
              </a:rPr>
              <a:t>Weaknesses</a:t>
            </a:r>
            <a:endParaRPr lang="en-US" sz="2400" b="1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aseline="-25000" dirty="0">
                <a:solidFill>
                  <a:schemeClr val="tx1"/>
                </a:solidFill>
              </a:rPr>
              <a:t>Long patient wait times</a:t>
            </a:r>
            <a:endParaRPr lang="en-US" altLang="en-GB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aseline="-25000" dirty="0">
                <a:solidFill>
                  <a:schemeClr val="tx1"/>
                </a:solidFill>
              </a:rPr>
              <a:t>Manual data entry errors</a:t>
            </a:r>
            <a:endParaRPr lang="en-US" altLang="en-GB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baseline="-25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baseline="-25000" dirty="0">
                <a:solidFill>
                  <a:schemeClr val="tx1"/>
                </a:solidFill>
              </a:rPr>
              <a:t>Limited use of digital tools for resource tracking</a:t>
            </a:r>
            <a:endParaRPr lang="en-US" altLang="en-GB" baseline="-250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04824" y="3971352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Threats</a:t>
            </a: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System outages during high-demand periods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Increasing patient expectations and competition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GB" sz="1400" dirty="0">
                <a:solidFill>
                  <a:schemeClr val="tx1"/>
                </a:solidFill>
              </a:rPr>
              <a:t>Data privacy concerns and potential breaches</a:t>
            </a: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GB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/>
              <a:t>Executive Summary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6415" y="1224280"/>
            <a:ext cx="10963910" cy="43580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Outline the problem, key insights, and recommended actions in 6 bullet points.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Problem: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1200" dirty="0">
                <a:latin typeface="Arial" panose="020B0604020202020204" pitchFamily="34" charset="0"/>
                <a:cs typeface="Arial" panose="020B0604020202020204" pitchFamily="34" charset="0"/>
              </a:rPr>
              <a:t>Inefficient data management and poor decision-making in the healthcare organization affecting patient outcomes and operational performance.</a:t>
            </a:r>
            <a:endParaRPr lang="en-US" alt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Key insights: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GB" sz="1200" dirty="0">
                <a:latin typeface="Arial" panose="020B0604020202020204" pitchFamily="34" charset="0"/>
                <a:cs typeface="Arial" panose="020B0604020202020204" pitchFamily="34" charset="0"/>
              </a:rPr>
              <a:t>Inconsistent and unclean data was leading to inaccurate reporting and poor strategic decisions.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GB" sz="1200" dirty="0">
                <a:latin typeface="Arial" panose="020B0604020202020204" pitchFamily="34" charset="0"/>
                <a:cs typeface="Arial" panose="020B0604020202020204" pitchFamily="34" charset="0"/>
              </a:rPr>
              <a:t>Lack of stakeholder communication created gaps between departments, affecting overall healthcare service quali</a:t>
            </a:r>
            <a:r>
              <a:rPr lang="en-I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ty</a:t>
            </a:r>
            <a:endParaRPr lang="en-I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Recommended actions: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I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I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GB" sz="1200" dirty="0">
                <a:latin typeface="Arial" panose="020B0604020202020204" pitchFamily="34" charset="0"/>
                <a:cs typeface="Arial" panose="020B0604020202020204" pitchFamily="34" charset="0"/>
              </a:rPr>
              <a:t>Implement a centralized healthcare data management system to ensure clean, consistent, and real-time data access across departments.</a:t>
            </a:r>
            <a:endParaRPr lang="en-US" alt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en-GB" sz="1200" dirty="0">
                <a:latin typeface="Arial" panose="020B0604020202020204" pitchFamily="34" charset="0"/>
                <a:cs typeface="Arial" panose="020B0604020202020204" pitchFamily="34" charset="0"/>
              </a:rPr>
              <a:t>Provide training and establish clear communication channels for stakeholders to improve collaboration and support data-driven decision-making.</a:t>
            </a:r>
            <a:r>
              <a:rPr lang="en-I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I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0510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Key insights from the Risk Management Plan: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b="1" baseline="-25000" dirty="0"/>
          </a:p>
          <a:p>
            <a:r>
              <a:rPr lang="en-US" altLang="en-GB" sz="2000" baseline="-25000" dirty="0"/>
              <a:t>High Likelihood &amp; High Impact Risks must be prioritized immediately to prevent major disruptions in patient care and operations.</a:t>
            </a:r>
            <a:endParaRPr lang="en-US" altLang="en-GB" sz="2000" baseline="-25000" dirty="0"/>
          </a:p>
          <a:p>
            <a:endParaRPr lang="en-US" altLang="en-GB" sz="2000" baseline="-25000" dirty="0"/>
          </a:p>
          <a:p>
            <a:r>
              <a:rPr lang="en-US" altLang="en-GB" sz="2000" baseline="-25000" dirty="0"/>
              <a:t>Top Risks Identified include system downtime, data breaches, and staff shortages.</a:t>
            </a:r>
            <a:endParaRPr lang="en-US" altLang="en-GB" sz="2000" baseline="-25000" dirty="0"/>
          </a:p>
          <a:p>
            <a:endParaRPr lang="en-US" altLang="en-GB" sz="2000" baseline="-25000" dirty="0"/>
          </a:p>
          <a:p>
            <a:r>
              <a:rPr lang="en-US" altLang="en-GB" sz="2000" baseline="-25000" dirty="0"/>
              <a:t>Severity Ratings guide resource allocation for mitigation — critical risks are assigned robust strategies.</a:t>
            </a:r>
            <a:endParaRPr lang="en-US" altLang="en-GB" sz="2000" baseline="-25000" dirty="0"/>
          </a:p>
          <a:p>
            <a:endParaRPr lang="en-US" altLang="en-GB" sz="2000" baseline="-25000" dirty="0"/>
          </a:p>
          <a:p>
            <a:r>
              <a:rPr lang="en-US" altLang="en-GB" sz="2000" baseline="-25000" dirty="0"/>
              <a:t>Preventive Mitigation Strategies such as regular data backups, staff training, and cyber-security measures are crucial.</a:t>
            </a:r>
            <a:endParaRPr lang="en-US" altLang="en-GB" sz="2000" baseline="-25000" dirty="0"/>
          </a:p>
          <a:p>
            <a:endParaRPr lang="en-US" altLang="en-GB" sz="2000" baseline="-25000" dirty="0"/>
          </a:p>
          <a:p>
            <a:r>
              <a:rPr lang="en-US" altLang="en-GB" sz="2000" baseline="-25000" dirty="0"/>
              <a:t>Ongoing Monitoring and reassessment are needed to adapt to changing internal and external conditions.</a:t>
            </a:r>
            <a:endParaRPr lang="en-US" altLang="en-GB" sz="2000" baseline="-25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0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trategies to mitigate risks: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00858" y="1649032"/>
          <a:ext cx="11570335" cy="423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4525"/>
                <a:gridCol w="3200400"/>
                <a:gridCol w="1244600"/>
                <a:gridCol w="978338"/>
                <a:gridCol w="914400"/>
                <a:gridCol w="1103586"/>
                <a:gridCol w="3484178"/>
              </a:tblGrid>
              <a:tr h="705251"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Risk ID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Risk Description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Category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Likelihood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Impact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Severity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-25000" dirty="0"/>
                        <a:t>Mitigation Strategy</a:t>
                      </a:r>
                      <a:endParaRPr lang="en-US" sz="1600" baseline="-25000" dirty="0"/>
                    </a:p>
                  </a:txBody>
                  <a:tcPr anchor="ctr"/>
                </a:tc>
              </a:tr>
              <a:tr h="705251">
                <a:tc>
                  <a:txBody>
                    <a:bodyPr/>
                    <a:lstStyle/>
                    <a:p>
                      <a:r>
                        <a:rPr sz="1100"/>
                        <a:t>R1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System outage disrupting patient services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Technical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Critical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Implement backup systems and regular maintenance checks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705251">
                <a:tc>
                  <a:txBody>
                    <a:bodyPr/>
                    <a:lstStyle/>
                    <a:p>
                      <a:r>
                        <a:rPr sz="1100"/>
                        <a:t>R2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Data breach compromising patient information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Security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Use encryption, multi-factor authentication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705251">
                <a:tc>
                  <a:txBody>
                    <a:bodyPr/>
                    <a:lstStyle/>
                    <a:p>
                      <a:r>
                        <a:rPr sz="1100"/>
                        <a:t>R3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Staff shortage during peak hours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Operational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Hire float staff and improve shift planning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705251">
                <a:tc>
                  <a:txBody>
                    <a:bodyPr/>
                    <a:lstStyle/>
                    <a:p>
                      <a:r>
                        <a:rPr sz="1100"/>
                        <a:t>R4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Miscommunication during patient handover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Communication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Moderate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Standardize handover protocol, conduct training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705251">
                <a:tc>
                  <a:txBody>
                    <a:bodyPr/>
                    <a:lstStyle/>
                    <a:p>
                      <a:r>
                        <a:rPr sz="1100"/>
                        <a:t>R5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Regulatory non-compliance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Legal/Compliance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Low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Major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Periodic audits, ensure all policies are up to date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4"/>
            <a:ext cx="10515600" cy="4046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baseline="-25000" dirty="0"/>
              <a:t>F</a:t>
            </a:r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actors included in the Contingency Plan: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aseline="-25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947738" y="1608081"/>
          <a:ext cx="10406062" cy="4367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559"/>
                <a:gridCol w="9020503"/>
              </a:tblGrid>
              <a:tr h="623864">
                <a:tc>
                  <a:txBody>
                    <a:bodyPr/>
                    <a:lstStyle/>
                    <a:p>
                      <a:pPr algn="ctr"/>
                      <a:r>
                        <a:rPr lang="en-US" baseline="-25000" dirty="0"/>
                        <a:t>Risk ID</a:t>
                      </a:r>
                      <a:endParaRPr lang="en-US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-25000" dirty="0"/>
                        <a:t>Contingency Plan</a:t>
                      </a:r>
                      <a:endParaRPr lang="en-US" baseline="-25000" dirty="0"/>
                    </a:p>
                  </a:txBody>
                  <a:tcPr anchor="ctr"/>
                </a:tc>
              </a:tr>
              <a:tr h="623864">
                <a:tc>
                  <a:txBody>
                    <a:bodyPr/>
                    <a:lstStyle/>
                    <a:p>
                      <a:r>
                        <a:rPr sz="1100"/>
                        <a:t>R1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Switch to backup servers and notify patients of temporary delays; resume operations ASAP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3864">
                <a:tc>
                  <a:txBody>
                    <a:bodyPr/>
                    <a:lstStyle/>
                    <a:p>
                      <a:r>
                        <a:rPr sz="1100"/>
                        <a:t>R2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Immediately isolate breached systems, inform legal/compliance teams, and notify affected individuals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3864">
                <a:tc>
                  <a:txBody>
                    <a:bodyPr/>
                    <a:lstStyle/>
                    <a:p>
                      <a:r>
                        <a:rPr sz="1100"/>
                        <a:t>R3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Activate on-call staff and redistribute workload; postpone non-critical activities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3864">
                <a:tc>
                  <a:txBody>
                    <a:bodyPr/>
                    <a:lstStyle/>
                    <a:p>
                      <a:r>
                        <a:rPr sz="1100"/>
                        <a:t>R4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Escalate to supervisor, conduct emergency team huddle to realign communication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23864">
                <a:tc>
                  <a:txBody>
                    <a:bodyPr/>
                    <a:lstStyle/>
                    <a:p>
                      <a:r>
                        <a:rPr sz="1100"/>
                        <a:t>R5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US" altLang="en-GB" sz="1400" dirty="0"/>
                        <a:t>Temporarily halt affected operations, conduct urgent compliance check and rectify issue</a:t>
                      </a:r>
                      <a:endParaRPr lang="en-US" altLang="en-GB" sz="1400" dirty="0"/>
                    </a:p>
                  </a:txBody>
                  <a:tcPr/>
                </a:tc>
              </a:tr>
              <a:tr h="623864">
                <a:tc>
                  <a:txBody>
                    <a:bodyPr/>
                    <a:lstStyle/>
                    <a:p>
                      <a:endParaRPr lang="en-US" sz="1400" baseline="-25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3431"/>
            <a:ext cx="10515600" cy="4204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Risks prioritized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based on the Visual Risk Matrix:</a:t>
            </a: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04497" y="1618586"/>
          <a:ext cx="11176000" cy="4261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034"/>
                <a:gridCol w="3373821"/>
                <a:gridCol w="3231931"/>
                <a:gridCol w="2757214"/>
              </a:tblGrid>
              <a:tr h="60885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Priority Level</a:t>
                      </a:r>
                      <a:endParaRPr lang="en-IN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Risk ID &amp; Description</a:t>
                      </a:r>
                      <a:endParaRPr lang="en-IN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Rationale</a:t>
                      </a:r>
                      <a:endParaRPr lang="en-IN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baseline="-25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Action Urgency</a:t>
                      </a:r>
                      <a:endParaRPr lang="en-IN" sz="1800" b="1" kern="1200" baseline="-250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9525" anchor="ctr"/>
                </a:tc>
              </a:tr>
              <a:tr h="608850"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R2 – Data breach of patient information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 impact on privacy, legal consequences, and trust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Immediate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08850"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R5 – Non-compliance with regulatory standards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Could lead to fines, legal actions, or shutdown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Immediate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08850"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R1 – IT system failure during peak hours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Disrupts operations but recoverable with backups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08850">
                <a:tc>
                  <a:txBody>
                    <a:bodyPr/>
                    <a:lstStyle/>
                    <a:p>
                      <a:r>
                        <a:rPr sz="1100"/>
                        <a:t>Medium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R3 – Shortage of staff during high demand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Delays service and affects patient care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High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608850">
                <a:tc>
                  <a:txBody>
                    <a:bodyPr/>
                    <a:lstStyle/>
                    <a:p>
                      <a:r>
                        <a:rPr sz="1100"/>
                        <a:t>Low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R4 – Miscommunication among departments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Causes confusion but can be corrected quickly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sz="1100"/>
                        <a:t>Moderate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966" y="12034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Key insights from the Risk Mitigation Plan: 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b="1" dirty="0"/>
          </a:p>
          <a:p>
            <a:r>
              <a:rPr lang="en-US" altLang="en-GB" sz="1600" dirty="0"/>
              <a:t>Early Risk Identification – Risks are clearly identified across categories (IT, HR, legal, etc.).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Prioritized Actions – Risks are ranked by impact and likelihood for focused attention.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Targeted Mitigation – Each risk has a specific strategy to reduce impact or likelihood.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Contingency Linked – Plans include backup actions if risks occur despite mitigation.</a:t>
            </a:r>
            <a:endParaRPr lang="en-US" altLang="en-GB" sz="1600" dirty="0"/>
          </a:p>
          <a:p>
            <a:endParaRPr lang="en-US" altLang="en-GB" sz="1600" dirty="0"/>
          </a:p>
          <a:p>
            <a:r>
              <a:rPr lang="en-US" altLang="en-GB" sz="1600" dirty="0"/>
              <a:t>Review and Update – The plan is adaptable and meant to be reviewed regularly.</a:t>
            </a:r>
            <a:endParaRPr lang="en-US" altLang="en-GB" sz="16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mputer on a table&#10;&#10;AI-generated content may be incorrect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9787" y="476249"/>
            <a:ext cx="10512424" cy="5561943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137745" y="2973141"/>
            <a:ext cx="9916510" cy="911717"/>
          </a:xfrm>
          <a:solidFill>
            <a:schemeClr val="bg1"/>
          </a:solidFill>
        </p:spPr>
        <p:txBody>
          <a:bodyPr anchor="ctr">
            <a:normAutofit fontScale="90000"/>
          </a:bodyPr>
          <a:lstStyle/>
          <a:p>
            <a:pPr algn="ctr"/>
            <a:r>
              <a:rPr lang="en-US" sz="5400" dirty="0"/>
              <a:t>Findings and Recommendations</a:t>
            </a:r>
            <a:endParaRPr lang="en-US" sz="54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Findings</a:t>
            </a:r>
            <a:endParaRPr lang="en-US"/>
          </a:p>
        </p:txBody>
      </p:sp>
      <p:sp>
        <p:nvSpPr>
          <p:cNvPr id="7" name="Content Placeholder 2"/>
          <p:cNvSpPr txBox="1"/>
          <p:nvPr/>
        </p:nvSpPr>
        <p:spPr>
          <a:xfrm>
            <a:off x="609600" y="1417955"/>
            <a:ext cx="10515600" cy="4764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en-GB" sz="2400" baseline="-25000" dirty="0"/>
              <a:t>High-risk areas identified – Technical failures and resource shortages are among the top concerns.</a:t>
            </a:r>
            <a:endParaRPr lang="en-US" altLang="en-GB" sz="2400" baseline="-25000" dirty="0"/>
          </a:p>
          <a:p>
            <a:pPr marL="3657600" lvl="7" indent="-457200">
              <a:buFont typeface="Arial" panose="020B0604020202020204" pitchFamily="34" charset="0"/>
              <a:buAutoNum type="arabicPeriod"/>
            </a:pP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en-GB" sz="2400" baseline="-25000" dirty="0"/>
              <a:t>Mitigation strategies in place – Most risks have clear prevention steps like backups, training, or vendor support.</a:t>
            </a: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en-GB" sz="2400" baseline="-25000" dirty="0"/>
              <a:t>Action urgency varies – Some risks require immediate action, while others are monitored over time.</a:t>
            </a: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en-GB" sz="2400" baseline="-25000" dirty="0"/>
              <a:t>Structured response – Contingency plans are aligned with each risk to ensure readiness.</a:t>
            </a: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altLang="en-GB" sz="2400" baseline="-250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altLang="en-GB" sz="2400" baseline="-25000" dirty="0"/>
              <a:t>Risk prioritization aids focus – Priority levels help allocate attention to the most critical risks first.</a:t>
            </a:r>
            <a:endParaRPr lang="en-US" sz="2400" baseline="-250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-25000"/>
              <a:t>Key Recommendations</a:t>
            </a:r>
            <a:endParaRPr lang="en-US" baseline="-250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875"/>
            <a:ext cx="10515600" cy="4764088"/>
          </a:xfrm>
        </p:spPr>
        <p:txBody>
          <a:bodyPr>
            <a:normAutofit fontScale="90000"/>
          </a:bodyPr>
          <a:lstStyle/>
          <a:p>
            <a:pPr marL="457200" indent="-457200">
              <a:buAutoNum type="arabicPeriod"/>
            </a:pPr>
            <a:r>
              <a:rPr lang="en-US" altLang="en-GB" sz="2000" dirty="0"/>
              <a:t>Implement proactive monitoring tools to detect issues early, especially for technical and operational risks.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r>
              <a:rPr lang="en-US" altLang="en-GB" sz="2000" dirty="0"/>
              <a:t>Regularly update mitigation strategies to align with evolving project scope and environment.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r>
              <a:rPr lang="en-US" altLang="en-GB" sz="2000" dirty="0"/>
              <a:t>Conduct periodic risk assessments to ensure emerging risks are identified and addressed timely.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r>
              <a:rPr lang="en-US" altLang="en-GB" sz="2000" dirty="0"/>
              <a:t>Strengthen team training and awareness to reduce human error and increase preparedness.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r>
              <a:rPr lang="en-US" altLang="en-GB" sz="2000" dirty="0"/>
              <a:t>Establish clear ownership of each risk to ensure accountability and quick action when needed.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r>
              <a:rPr lang="en-US" altLang="en-GB" sz="2000" dirty="0"/>
              <a:t>Allocate contingency resources (time, budget, personnel) for high-priority risks to prevent project delays.</a:t>
            </a: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457200" indent="-457200">
              <a:buAutoNum type="arabicPeriod"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altLang="en-GB" sz="2000" dirty="0"/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8" y="322316"/>
            <a:ext cx="10515600" cy="685909"/>
          </a:xfrm>
        </p:spPr>
        <p:txBody>
          <a:bodyPr/>
          <a:lstStyle/>
          <a:p>
            <a:r>
              <a:rPr lang="en-US"/>
              <a:t>Conclusion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43476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baseline="-25000" dirty="0"/>
              <a:t>Provide a summary of observations in 3–5 bullet points.</a:t>
            </a:r>
            <a:endParaRPr lang="en-US" sz="2400" b="1" u="sng" baseline="-25000" dirty="0"/>
          </a:p>
          <a:p>
            <a:pPr marL="1257300" lvl="2" indent="-342900">
              <a:buFont typeface="+mj-lt"/>
              <a:buAutoNum type="arabicPeriod"/>
            </a:pPr>
            <a:endParaRPr lang="en-US" sz="2400" b="1" u="sng" dirty="0"/>
          </a:p>
          <a:p>
            <a:pPr marL="1257300" lvl="2" indent="-342900">
              <a:buFont typeface="+mj-lt"/>
              <a:buAutoNum type="arabicPeriod"/>
            </a:pPr>
            <a:r>
              <a:rPr lang="en-US" altLang="en-GB" sz="1800" dirty="0"/>
              <a:t>Several high-impact risks were identified, mainly in technical, operational, and compliance areas.</a:t>
            </a: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r>
              <a:rPr lang="en-US" altLang="en-GB" sz="1800" dirty="0"/>
              <a:t>Mitigation strategies are well-defined and tailored to each specific risk.</a:t>
            </a: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r>
              <a:rPr lang="en-US" altLang="en-GB" sz="1800" dirty="0"/>
              <a:t>Risks have been prioritized effectively based on severity and urgency.</a:t>
            </a: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r>
              <a:rPr lang="en-US" altLang="en-GB" sz="1800" dirty="0"/>
              <a:t>Contingency plans support quick recovery in case of unexpected issues.</a:t>
            </a: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endParaRPr lang="en-US" altLang="en-GB" sz="1800" dirty="0"/>
          </a:p>
          <a:p>
            <a:pPr marL="1257300" lvl="2" indent="-342900">
              <a:buFont typeface="+mj-lt"/>
              <a:buAutoNum type="arabicPeriod"/>
            </a:pPr>
            <a:r>
              <a:rPr lang="en-US" altLang="en-GB" sz="1800" dirty="0"/>
              <a:t>Regular monitoring and team preparedness are essential for long-term risk control.</a:t>
            </a:r>
            <a:endParaRPr lang="en-US" altLang="en-GB" sz="18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word&#10;&#10;AI-generated content may be incorrect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1335" y="310920"/>
            <a:ext cx="10500877" cy="55094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sp>
        <p:nvSpPr>
          <p:cNvPr id="6" name="Text Box 5"/>
          <p:cNvSpPr txBox="1"/>
          <p:nvPr/>
        </p:nvSpPr>
        <p:spPr>
          <a:xfrm>
            <a:off x="495300" y="1163320"/>
            <a:ext cx="12090400" cy="47453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IN" altLang="en-US" sz="24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</a:t>
            </a:r>
            <a:r>
              <a:rPr lang="en-US" sz="24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ummarize the opportunity, describe the approach, and outline the key questions or hypotheses to be analyzed in 6 bullet points.</a:t>
            </a:r>
            <a:endParaRPr lang="en-US" sz="24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Opportunity: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 </a:t>
            </a:r>
            <a:r>
              <a:rPr lang="en-US" altLang="en-GB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Adopting centralized and automated data systems to improve data accuracy and reduce manual errors.</a:t>
            </a: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r>
              <a:rPr lang="en-IN" altLang="en-US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2.</a:t>
            </a:r>
            <a:r>
              <a:rPr lang="en-US" altLang="en-GB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Enhancing cross-departmental communication to streamline decision-making and improve patient care outcomes.</a:t>
            </a:r>
            <a:endParaRPr lang="en-US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Approach: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1.</a:t>
            </a:r>
            <a:r>
              <a:rPr lang="en-US" altLang="en-GB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Conduct a thorough business analysis using techniques like stakeholder analysis, data cleaning, and requirements gathering to understand the root cause of issues.</a:t>
            </a: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altLang="en-US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US" altLang="en-GB" sz="2000" baseline="-25000" dirty="0">
                <a:latin typeface="Arial" panose="020B0604020202020204" pitchFamily="34" charset="0"/>
                <a:cs typeface="Arial" panose="020B0604020202020204" pitchFamily="34" charset="0"/>
              </a:rPr>
              <a:t>Develop and implement a data-driven solution, such as a centralized system, supported by a structured change management and risk mitigation plan.</a:t>
            </a: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Key questions/hypotheses: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US" altLang="en-GB" sz="2000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If the healthcare organization implements a centralized data management system and improves stakeholder communication, then data accuracy and decision-making will improve, leading to better patient outcomes and operational efficiency.</a:t>
            </a: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sz="2000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endParaRPr lang="en-US" altLang="en-GB" baseline="-25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buFont typeface="+mj-lt"/>
              <a:buNone/>
            </a:pP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baseline="-25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8" y="322316"/>
            <a:ext cx="10515600" cy="685909"/>
          </a:xfrm>
        </p:spPr>
        <p:txBody>
          <a:bodyPr/>
          <a:lstStyle/>
          <a:p>
            <a:r>
              <a:rPr lang="en-US"/>
              <a:t>Appendix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831639"/>
          </a:xfrm>
        </p:spPr>
        <p:txBody>
          <a:bodyPr>
            <a:normAutofit fontScale="50000"/>
          </a:bodyPr>
          <a:lstStyle/>
          <a:p>
            <a:pPr marL="0" indent="0">
              <a:buNone/>
            </a:pPr>
            <a:r>
              <a:rPr lang="en-US" altLang="en-GB" sz="3600" b="1"/>
              <a:t>Supplementary Materials</a:t>
            </a:r>
            <a:endParaRPr lang="en-US" altLang="en-GB" sz="3600" b="1"/>
          </a:p>
          <a:p>
            <a:pPr marL="0" indent="0">
              <a:buNone/>
            </a:pPr>
            <a:r>
              <a:rPr lang="en-US" altLang="en-GB" sz="3600" b="1"/>
              <a:t>Charts &amp; Visuals</a:t>
            </a:r>
            <a:endParaRPr lang="en-US" altLang="en-GB" sz="3600" b="1"/>
          </a:p>
          <a:p>
            <a:pPr marL="0" indent="0">
              <a:buNone/>
            </a:pPr>
            <a:endParaRPr lang="en-US" altLang="en-GB" sz="3600" b="1"/>
          </a:p>
          <a:p>
            <a:pPr marL="0" indent="0">
              <a:buNone/>
            </a:pPr>
            <a:r>
              <a:rPr lang="zh-CN" altLang="en-US" sz="3600" b="1"/>
              <a:t>📊</a:t>
            </a:r>
            <a:r>
              <a:rPr lang="en-US" altLang="en-GB" sz="3600" b="1"/>
              <a:t> Patient Feedback Pie Chart – Illustrates distribution of patient satisfaction levels.</a:t>
            </a:r>
            <a:endParaRPr lang="en-US" altLang="en-GB" sz="3600" b="1"/>
          </a:p>
          <a:p>
            <a:pPr marL="0" indent="0">
              <a:buNone/>
            </a:pPr>
            <a:endParaRPr lang="en-US" altLang="en-GB" sz="3600" b="1"/>
          </a:p>
          <a:p>
            <a:pPr marL="0" indent="0">
              <a:buNone/>
            </a:pPr>
            <a:r>
              <a:rPr lang="zh-CN" altLang="en-US" sz="3600" b="1"/>
              <a:t>📈</a:t>
            </a:r>
            <a:r>
              <a:rPr lang="en-US" altLang="en-GB" sz="3600" b="1"/>
              <a:t> Average Patient Wait Time (Bar Chart) – Highlights bottlenecks in specific departments.</a:t>
            </a:r>
            <a:endParaRPr lang="en-US" altLang="en-GB" sz="3600" b="1"/>
          </a:p>
          <a:p>
            <a:pPr marL="0" indent="0">
              <a:buNone/>
            </a:pPr>
            <a:endParaRPr lang="en-US" altLang="en-GB" sz="3600" b="1"/>
          </a:p>
          <a:p>
            <a:pPr marL="0" indent="0">
              <a:buNone/>
            </a:pPr>
            <a:r>
              <a:rPr lang="zh-CN" altLang="en-US" sz="3600" b="1"/>
              <a:t>🔥</a:t>
            </a:r>
            <a:r>
              <a:rPr lang="en-US" altLang="en-GB" sz="3600" b="1"/>
              <a:t> Department Efficiency Heat Map – Color-coded analysis of high and low performing units.</a:t>
            </a:r>
            <a:endParaRPr lang="en-US" altLang="en-GB" sz="3600" b="1"/>
          </a:p>
          <a:p>
            <a:pPr marL="0" indent="0">
              <a:buNone/>
            </a:pPr>
            <a:endParaRPr lang="en-US" altLang="en-GB" sz="3600" b="1"/>
          </a:p>
          <a:p>
            <a:pPr marL="0" indent="0">
              <a:buNone/>
            </a:pPr>
            <a:r>
              <a:rPr lang="zh-CN" altLang="en-US" sz="3600" b="1"/>
              <a:t>📉</a:t>
            </a:r>
            <a:r>
              <a:rPr lang="en-US" altLang="en-GB" sz="3600" b="1"/>
              <a:t> Resource Utilization Bar Chart – Shows overused and underused hospital resources.</a:t>
            </a:r>
            <a:endParaRPr lang="en-US" altLang="en-GB" sz="3600"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GB" baseline="-25000"/>
              <a:t>Tables &amp; Matrices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🗂</a:t>
            </a:r>
            <a:r>
              <a:rPr lang="en-US" altLang="en-GB" baseline="-25000"/>
              <a:t> Risk Register Table – Lists risk IDs, descriptions, categories, and mitigation strategies.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🛑</a:t>
            </a:r>
            <a:r>
              <a:rPr lang="en-US" altLang="en-GB" baseline="-25000"/>
              <a:t> Risk Assessment Matrix – Maps likelihood vs. impact to determine severity.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⚠</a:t>
            </a:r>
            <a:r>
              <a:rPr lang="" altLang="en-US" baseline="-25000"/>
              <a:t>️</a:t>
            </a:r>
            <a:r>
              <a:rPr lang="en-US" altLang="en-GB" baseline="-25000"/>
              <a:t> Contingency Plan Table – Details backup actions for each high-priority risk.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en-US" altLang="en-US" baseline="-25000"/>
              <a:t>✅</a:t>
            </a:r>
            <a:r>
              <a:rPr lang="en-US" altLang="en-GB" baseline="-25000"/>
              <a:t> Risk Prioritization Table – Sorts risks by urgency and rationale.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🔄</a:t>
            </a:r>
            <a:r>
              <a:rPr lang="en-US" altLang="en-GB" baseline="-25000"/>
              <a:t> SWOT Analysis Table – Identifies strengths, weaknesses, opportunities, and threats.</a:t>
            </a:r>
            <a:endParaRPr lang="en-US" altLang="en-GB" baseline="-25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GB" baseline="-25000"/>
              <a:t>Data Outputs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📋</a:t>
            </a:r>
            <a:r>
              <a:rPr lang="en-US" altLang="en-GB" baseline="-25000"/>
              <a:t> Pivot Table Trends – Analyzed data patterns from hospital performance metrics.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📌</a:t>
            </a:r>
            <a:r>
              <a:rPr lang="en-US" altLang="en-GB" baseline="-25000"/>
              <a:t> Key Performance Indicators (KPIs) – Benchmarks used to assess system efficiency.</a:t>
            </a:r>
            <a:endParaRPr lang="en-US" altLang="en-GB" baseline="-250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IN" altLang="en-US" baseline="-25000"/>
              <a:t>P</a:t>
            </a:r>
            <a:r>
              <a:rPr lang="en-US" altLang="en-GB" baseline="-25000"/>
              <a:t>rocess Models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📘</a:t>
            </a:r>
            <a:r>
              <a:rPr lang="en-US" altLang="en-GB" baseline="-25000"/>
              <a:t> As-Is vs. To-Be Process Models – Shows existing and improved workflows.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🏊</a:t>
            </a:r>
            <a:r>
              <a:rPr lang="en-US" altLang="en-GB" baseline="-25000"/>
              <a:t> Swimlane Diagrams – Clarifies roles and responsibilities across stakeholders.</a:t>
            </a:r>
            <a:endParaRPr lang="en-US" altLang="en-GB" baseline="-25000"/>
          </a:p>
          <a:p>
            <a:endParaRPr lang="en-US" altLang="en-GB" baseline="-25000"/>
          </a:p>
          <a:p>
            <a:r>
              <a:rPr lang="zh-CN" altLang="en-US" baseline="-25000"/>
              <a:t>⚙</a:t>
            </a:r>
            <a:r>
              <a:rPr lang="" altLang="en-US" baseline="-25000"/>
              <a:t>️</a:t>
            </a:r>
            <a:r>
              <a:rPr lang="en-US" altLang="en-GB" baseline="-25000"/>
              <a:t> BPMN Workflow Diagram – Depicts detailed business processes and decision flows.</a:t>
            </a:r>
            <a:endParaRPr lang="en-US" altLang="en-GB" baseline="-25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 dirty="0"/>
              <a:t>Business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sp>
        <p:nvSpPr>
          <p:cNvPr id="5" name="TextBox 4"/>
          <p:cNvSpPr txBox="1"/>
          <p:nvPr/>
        </p:nvSpPr>
        <p:spPr>
          <a:xfrm>
            <a:off x="948055" y="1163955"/>
            <a:ext cx="10763250" cy="46837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Areas of improvement in 6 bullet points: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IN" alt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Data Quality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– Improve data accuracy and consistency by implementing better data </a:t>
            </a: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validation and cleaning processes.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IN" alt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Data Integration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– Centralize data from multiple sources into a unified system for easier access and analysis.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Stakeholder Communication 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– Enhance collaboration between departments through regular meetings and transparent information sharing.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4.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Training and Skill Development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– Provide ongoing training to staff on data management tools and business analysis techniques.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Process Standardization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– Standardize workflows and procedures to reduce variability and errors.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r>
              <a:rPr lang="en-I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6.</a:t>
            </a:r>
            <a:r>
              <a:rPr lang="en-US" altLang="en-GB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Risk Management</a:t>
            </a:r>
            <a:r>
              <a:rPr lang="en-US" alt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– Develop a formal risk management plan to identify and mitigate potential issues early.</a:t>
            </a: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alt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buFont typeface="+mj-lt"/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39788" y="315310"/>
            <a:ext cx="10514011" cy="559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0940" y="2973141"/>
            <a:ext cx="4250120" cy="911717"/>
          </a:xfrm>
          <a:solidFill>
            <a:schemeClr val="bg1"/>
          </a:solidFill>
        </p:spPr>
        <p:txBody>
          <a:bodyPr anchor="ctr">
            <a:normAutofit fontScale="90000"/>
          </a:bodyPr>
          <a:lstStyle/>
          <a:p>
            <a:pPr algn="ctr"/>
            <a:r>
              <a:rPr lang="en-US" sz="5400"/>
              <a:t>Methodology</a:t>
            </a:r>
            <a:endParaRPr lang="en-US" sz="5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 dirty="0"/>
              <a:t>Requirements Gathering: Business Requirement Document (BRD)</a:t>
            </a:r>
            <a:endParaRPr lang="en-US" sz="2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8910" y="1139825"/>
            <a:ext cx="11518900" cy="4871720"/>
          </a:xfrm>
        </p:spPr>
        <p:txBody>
          <a:bodyPr>
            <a:normAutofit fontScale="50000"/>
          </a:bodyPr>
          <a:lstStyle/>
          <a:p>
            <a:pPr marL="0" indent="0">
              <a:buNone/>
            </a:pPr>
            <a:r>
              <a:rPr lang="en-IN" b="1" u="sng" dirty="0"/>
              <a:t>Problem statement:</a:t>
            </a:r>
            <a:endParaRPr lang="en-IN" b="1" dirty="0"/>
          </a:p>
          <a:p>
            <a:pPr marL="0" indent="0">
              <a:buNone/>
            </a:pPr>
            <a:r>
              <a:rPr lang="en-IN" altLang="en-US" sz="2665" dirty="0"/>
              <a:t>  </a:t>
            </a:r>
            <a:endParaRPr lang="en-IN" altLang="en-US" sz="2665" dirty="0"/>
          </a:p>
          <a:p>
            <a:pPr marL="0" indent="0">
              <a:buNone/>
            </a:pPr>
            <a:r>
              <a:rPr lang="en-US" altLang="en-GB" sz="2665" dirty="0"/>
              <a:t>The healthcare organization is facing challenges due to fragmented and inaccurate data management, which hinders effective decision-making and impacts patient care quality and operational efficiency.</a:t>
            </a:r>
            <a:endParaRPr lang="en-US" altLang="en-GB" sz="2665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r>
              <a:rPr lang="en-IN" b="1" u="sng" dirty="0"/>
              <a:t>Key requirements to improve operational efficiency: </a:t>
            </a:r>
            <a:endParaRPr lang="en-IN" b="1" u="sng" dirty="0"/>
          </a:p>
          <a:p>
            <a:pPr marL="0" indent="0">
              <a:buNone/>
            </a:pPr>
            <a:r>
              <a:rPr lang="en-IN" altLang="en-US" sz="2665" dirty="0"/>
              <a:t>1.</a:t>
            </a:r>
            <a:r>
              <a:rPr lang="en-US" altLang="en-GB" sz="2665" dirty="0"/>
              <a:t>Centralized Data Management System – To ensure accurate, real-time, and accessible data across all departments.</a:t>
            </a:r>
            <a:endParaRPr lang="en-US" altLang="en-GB" sz="2665" dirty="0"/>
          </a:p>
          <a:p>
            <a:pPr marL="0" indent="0">
              <a:buNone/>
            </a:pPr>
            <a:endParaRPr lang="en-US" altLang="en-GB" sz="2665" dirty="0"/>
          </a:p>
          <a:p>
            <a:pPr marL="0" indent="0">
              <a:buNone/>
            </a:pPr>
            <a:r>
              <a:rPr lang="en-IN" altLang="en-US" sz="2665" dirty="0"/>
              <a:t>2.</a:t>
            </a:r>
            <a:r>
              <a:rPr lang="en-US" altLang="en-GB" sz="2665" dirty="0"/>
              <a:t>Automated Data Cleaning Tools – To reduce manual errors and maintain data consistency.</a:t>
            </a:r>
            <a:endParaRPr lang="en-US" altLang="en-GB" sz="2665" dirty="0"/>
          </a:p>
          <a:p>
            <a:pPr marL="0" indent="0">
              <a:buNone/>
            </a:pPr>
            <a:endParaRPr lang="en-US" altLang="en-GB" sz="2665" dirty="0"/>
          </a:p>
          <a:p>
            <a:pPr marL="0" indent="0">
              <a:buNone/>
            </a:pPr>
            <a:r>
              <a:rPr lang="en-IN" altLang="en-US" sz="2665" dirty="0"/>
              <a:t>3.</a:t>
            </a:r>
            <a:r>
              <a:rPr lang="en-US" altLang="en-GB" sz="2665" dirty="0"/>
              <a:t>Integrated Communication Channels – For seamless collaboration among stakeholders and departments.</a:t>
            </a:r>
            <a:endParaRPr lang="en-US" altLang="en-GB" sz="2665" dirty="0"/>
          </a:p>
          <a:p>
            <a:pPr marL="0" indent="0">
              <a:buNone/>
            </a:pPr>
            <a:endParaRPr lang="en-US" altLang="en-GB" sz="2665" dirty="0"/>
          </a:p>
          <a:p>
            <a:pPr marL="0" indent="0">
              <a:buNone/>
            </a:pPr>
            <a:r>
              <a:rPr lang="en-IN" altLang="en-US" sz="2665" dirty="0"/>
              <a:t>4.</a:t>
            </a:r>
            <a:r>
              <a:rPr lang="en-US" altLang="en-GB" sz="2665" dirty="0"/>
              <a:t>Training Programs for Staff – To improve skills in using data tools and understanding data-driven decision-making.</a:t>
            </a:r>
            <a:endParaRPr lang="en-US" altLang="en-GB" sz="2665" dirty="0"/>
          </a:p>
          <a:p>
            <a:pPr marL="0" indent="0">
              <a:buNone/>
            </a:pPr>
            <a:endParaRPr lang="en-US" altLang="en-GB" sz="2665" dirty="0"/>
          </a:p>
          <a:p>
            <a:pPr marL="0" indent="0">
              <a:buNone/>
            </a:pPr>
            <a:r>
              <a:rPr lang="en-IN" altLang="en-US" sz="2665" dirty="0"/>
              <a:t>5.</a:t>
            </a:r>
            <a:r>
              <a:rPr lang="en-US" altLang="en-GB" sz="2665" dirty="0"/>
              <a:t>Standard Operating Procedures (SOPs) – To ensure consistency and reduce process inefficiencies.</a:t>
            </a:r>
            <a:endParaRPr lang="en-US" altLang="en-GB" sz="2665" dirty="0"/>
          </a:p>
          <a:p>
            <a:pPr marL="0" indent="0">
              <a:buNone/>
            </a:pPr>
            <a:endParaRPr lang="en-US" altLang="en-GB" sz="2665" dirty="0"/>
          </a:p>
          <a:p>
            <a:pPr marL="0" indent="0">
              <a:buNone/>
            </a:pPr>
            <a:r>
              <a:rPr lang="en-IN" altLang="en-US" sz="2665" dirty="0"/>
              <a:t>6.</a:t>
            </a:r>
            <a:r>
              <a:rPr lang="en-US" altLang="en-GB" sz="2665" dirty="0"/>
              <a:t>Performance Monitoring Dashboards – To track KPIs and make timely improvements.</a:t>
            </a:r>
            <a:endParaRPr lang="en-US" altLang="en-GB" sz="266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/>
              <a:t>Requirements Gathering: Business Requirement Document (BRD)</a:t>
            </a:r>
            <a:endParaRPr lang="en-US" sz="260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7810" y="1219200"/>
            <a:ext cx="11111865" cy="4503420"/>
          </a:xfrm>
        </p:spPr>
        <p:txBody>
          <a:bodyPr>
            <a:normAutofit fontScale="70000"/>
          </a:bodyPr>
          <a:lstStyle/>
          <a:p>
            <a:pPr marL="0" indent="0">
              <a:buNone/>
            </a:pPr>
            <a:r>
              <a:rPr lang="en-IN" sz="2285" b="1" u="sng" dirty="0"/>
              <a:t>Constraints:</a:t>
            </a:r>
            <a:endParaRPr lang="en-IN" sz="2285" b="1" u="sng" dirty="0"/>
          </a:p>
          <a:p>
            <a:pPr marL="0" lvl="0" indent="0">
              <a:buNone/>
            </a:pPr>
            <a:r>
              <a:rPr lang="en-IN" altLang="en-US" sz="2000" dirty="0"/>
              <a:t>1.</a:t>
            </a:r>
            <a:r>
              <a:rPr lang="en-US" altLang="en-GB" sz="2000" dirty="0"/>
              <a:t>Limited Budget – Financial restrictions may affect the implementation of new systems or training programs.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2.</a:t>
            </a:r>
            <a:r>
              <a:rPr lang="en-US" altLang="en-GB" sz="2000" dirty="0"/>
              <a:t>Time Constraints – Urgency to improve operations quickly may limit thorough testing or phased implementation.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3.</a:t>
            </a:r>
            <a:r>
              <a:rPr lang="en-US" altLang="en-GB" sz="2000" dirty="0"/>
              <a:t>Resistance to Change – Staff may be hesitant to adopt new processes or technologies.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4.</a:t>
            </a:r>
            <a:r>
              <a:rPr lang="en-US" altLang="en-GB" sz="2000" dirty="0"/>
              <a:t>Data Privacy Regulations – Compliance with healthcare data laws (like HIPAA) can limit data handling and sharing options.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5.</a:t>
            </a:r>
            <a:r>
              <a:rPr lang="en-US" altLang="en-GB" sz="2000" dirty="0"/>
              <a:t>Technical Limitations – Existing infrastructure may not support advanced data systems without upgrades.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6.</a:t>
            </a:r>
            <a:r>
              <a:rPr lang="en-US" altLang="en-GB" sz="2000" dirty="0"/>
              <a:t>Resource Availability – Limited skilled personnel to manage or maintain new systems effectively.</a:t>
            </a:r>
            <a:endParaRPr lang="en-US" altLang="en-GB" sz="2000" dirty="0"/>
          </a:p>
          <a:p>
            <a:pPr marL="0" lvl="0" indent="0">
              <a:buNone/>
            </a:pPr>
            <a:endParaRPr lang="en-IN" sz="2000" dirty="0"/>
          </a:p>
          <a:p>
            <a:pPr marL="0" lvl="0" indent="0">
              <a:buNone/>
            </a:pPr>
            <a:endParaRPr lang="en-IN" sz="2000" b="1" dirty="0"/>
          </a:p>
          <a:p>
            <a:pPr marL="0" lvl="0" indent="0">
              <a:buNone/>
            </a:pPr>
            <a:r>
              <a:rPr lang="en-IN" sz="2285" b="1" u="sng" dirty="0"/>
              <a:t>Acceptance criteria:</a:t>
            </a:r>
            <a:endParaRPr lang="en-IN" sz="2285" b="1" u="sng" dirty="0"/>
          </a:p>
          <a:p>
            <a:pPr marL="0" lvl="0" indent="0">
              <a:buNone/>
            </a:pPr>
            <a:r>
              <a:rPr lang="en-IN" altLang="en-US" sz="2000" dirty="0"/>
              <a:t>1.</a:t>
            </a:r>
            <a:r>
              <a:rPr lang="en-US" altLang="en-GB" sz="2000" dirty="0"/>
              <a:t>95% data accuracy after system implementation.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2.</a:t>
            </a:r>
            <a:r>
              <a:rPr lang="en-US" altLang="en-GB" sz="2000" dirty="0"/>
              <a:t>Centralized, real-time data access for all departments.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3.</a:t>
            </a:r>
            <a:r>
              <a:rPr lang="en-US" altLang="en-GB" sz="2000" dirty="0"/>
              <a:t>Faster, data-driven decision-making by stakeholders.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4.</a:t>
            </a:r>
            <a:r>
              <a:rPr lang="en-US" altLang="en-GB" sz="2000" dirty="0"/>
              <a:t>80% user adoption within 3 months post-training.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5.</a:t>
            </a:r>
            <a:r>
              <a:rPr lang="en-US" altLang="en-GB" sz="2000" dirty="0"/>
              <a:t>Compliance with data privacy and security regulations.</a:t>
            </a:r>
            <a:endParaRPr lang="en-US" altLang="en-GB" sz="2000" dirty="0"/>
          </a:p>
          <a:p>
            <a:pPr marL="0" lvl="0" indent="0">
              <a:buNone/>
            </a:pPr>
            <a:r>
              <a:rPr lang="en-IN" altLang="en-US" sz="2000" dirty="0"/>
              <a:t>6.</a:t>
            </a:r>
            <a:r>
              <a:rPr lang="en-US" altLang="en-GB" sz="2000" dirty="0"/>
              <a:t>30% reduction in operational errors within 6 months.</a:t>
            </a:r>
            <a:endParaRPr lang="en-US" altLang="en-GB" sz="200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/>
              <a:t>Requirements Gathering: Requirement Traceability Matrix (RTM)</a:t>
            </a:r>
            <a:endParaRPr lang="en-US" sz="260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10820" y="905510"/>
          <a:ext cx="11645265" cy="4822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2660"/>
                <a:gridCol w="2955290"/>
                <a:gridCol w="1357630"/>
                <a:gridCol w="1412240"/>
                <a:gridCol w="2362200"/>
                <a:gridCol w="1759585"/>
                <a:gridCol w="835660"/>
              </a:tblGrid>
              <a:tr h="532130"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Requirement ID</a:t>
                      </a:r>
                      <a:endParaRPr lang="en-IN" sz="1400" b="1" kern="1200" baseline="-250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Requirement Description</a:t>
                      </a:r>
                      <a:endParaRPr lang="en-IN" sz="1400" b="1" kern="1200" baseline="-250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Priority</a:t>
                      </a:r>
                      <a:endParaRPr lang="en-IN" sz="1400" b="1" kern="1200" baseline="-25000" dirty="0">
                        <a:solidFill>
                          <a:schemeClr val="lt1"/>
                        </a:solidFill>
                      </a:endParaRPr>
                    </a:p>
                    <a:p>
                      <a:pPr algn="ctr"/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US" sz="1400" b="1" kern="1200" baseline="-25000" dirty="0" err="1">
                          <a:solidFill>
                            <a:schemeClr val="lt1"/>
                          </a:solidFill>
                        </a:rPr>
                        <a:t>MoSCoW</a:t>
                      </a:r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)</a:t>
                      </a:r>
                      <a:endParaRPr lang="en-IN" sz="1400" b="1" kern="1200" baseline="-250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baseline="-25000" dirty="0">
                          <a:solidFill>
                            <a:schemeClr val="lt1"/>
                          </a:solidFill>
                        </a:rPr>
                        <a:t>Stakeholder(s)</a:t>
                      </a:r>
                      <a:endParaRPr lang="en-IN" sz="1400" b="1" kern="1200" baseline="-250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aseline="-25000" dirty="0"/>
                        <a:t>Project Objective</a:t>
                      </a:r>
                      <a:endParaRPr lang="en-IN" sz="1400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1" baseline="-25000" dirty="0"/>
                        <a:t>Related Data File</a:t>
                      </a:r>
                      <a:endParaRPr lang="en-US" sz="1400" b="1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b="1" baseline="-25000" dirty="0"/>
                        <a:t>Status</a:t>
                      </a:r>
                      <a:endParaRPr lang="en-US" sz="1400" b="1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</a:tr>
              <a:tr h="871855">
                <a:tc>
                  <a:txBody>
                    <a:bodyPr/>
                    <a:lstStyle/>
                    <a:p>
                      <a:r>
                        <a:rPr lang="en-IN" sz="1600"/>
                        <a:t>  </a:t>
                      </a:r>
                      <a:r>
                        <a:rPr lang="en-IN" sz="1400"/>
                        <a:t>R</a:t>
                      </a:r>
                      <a:r>
                        <a:rPr sz="1400"/>
                        <a:t>Q-01</a:t>
                      </a:r>
                      <a:endParaRPr sz="14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IN" altLang="en-US" sz="1800" baseline="-25000"/>
                        <a:t>    Im</a:t>
                      </a:r>
                      <a:r>
                        <a:rPr lang="en-US" altLang="en-GB" sz="1800" baseline="-25000"/>
                        <a:t>plement centralized data management </a:t>
                      </a:r>
                      <a:r>
                        <a:rPr lang="en-IN" altLang="en-US" sz="1800" baseline="-25000"/>
                        <a:t>      </a:t>
                      </a:r>
                      <a:endParaRPr lang="en-IN" altLang="en-US" sz="1800" baseline="-25000"/>
                    </a:p>
                    <a:p>
                      <a:endParaRPr lang="en-IN" altLang="en-US" sz="1800" baseline="-25000"/>
                    </a:p>
                    <a:p>
                      <a:r>
                        <a:rPr lang="en-IN" altLang="en-US" sz="1800" baseline="-25000"/>
                        <a:t>                   </a:t>
                      </a:r>
                      <a:r>
                        <a:rPr lang="en-US" altLang="en-GB" sz="1800" baseline="-25000"/>
                        <a:t>system</a:t>
                      </a:r>
                      <a:r>
                        <a:rPr lang="en-IN" altLang="en-US" sz="1800" baseline="-25000"/>
                        <a:t> </a:t>
                      </a:r>
                      <a:endParaRPr lang="en-IN" altLang="en-US" sz="1800" baseline="-250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    </a:t>
                      </a:r>
                      <a:r>
                        <a:rPr sz="1100"/>
                        <a:t>Must Have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IN" altLang="en-US" sz="1200" baseline="-25000"/>
                        <a:t>  </a:t>
                      </a:r>
                      <a:r>
                        <a:rPr lang="en-IN" altLang="en-US" sz="1800" baseline="-25000"/>
                        <a:t> IT </a:t>
                      </a:r>
                      <a:r>
                        <a:rPr lang="en-US" altLang="en-GB" sz="1800" baseline="-25000"/>
                        <a:t>Dept, Operations Manager</a:t>
                      </a:r>
                      <a:endParaRPr lang="en-US" altLang="en-GB" sz="1800" baseline="-250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IN" altLang="en-US" sz="1100" baseline="-25000"/>
                        <a:t>   </a:t>
                      </a:r>
                      <a:r>
                        <a:rPr lang="en-IN" altLang="en-US" sz="1800" baseline="-25000"/>
                        <a:t>I</a:t>
                      </a:r>
                      <a:r>
                        <a:rPr lang="en-US" altLang="en-GB" sz="1800" baseline="-25000"/>
                        <a:t>mprove data accessibility and consistency</a:t>
                      </a:r>
                      <a:endParaRPr lang="en-US" altLang="en-GB" sz="1800" baseline="-250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US" altLang="en-GB" sz="1800" baseline="-25000"/>
                        <a:t>Patient_Records.xlsx</a:t>
                      </a:r>
                      <a:endParaRPr lang="en-US" altLang="en-GB" sz="1800" baseline="-250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IN" altLang="en-US" sz="1800" baseline="-25000"/>
                        <a:t>  I</a:t>
                      </a:r>
                      <a:r>
                        <a:rPr lang="en-IN" altLang="en-US" sz="1400" baseline="-25000"/>
                        <a:t>N PROGRESS</a:t>
                      </a:r>
                      <a:endParaRPr lang="en-IN" altLang="en-US" sz="1800" baseline="-25000"/>
                    </a:p>
                  </a:txBody>
                  <a:tcPr marL="0" marR="0" marT="0" marB="0" anchor="ctr" anchorCtr="0"/>
                </a:tc>
              </a:tr>
              <a:tr h="871220">
                <a:tc>
                  <a:txBody>
                    <a:bodyPr/>
                    <a:lstStyle/>
                    <a:p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RQ-02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Develop automated data cleaning tools</a:t>
                      </a:r>
                      <a:endParaRPr lang="en-US" altLang="en-GB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800" baseline="-25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Should Have</a:t>
                      </a:r>
                      <a:endParaRPr lang="en-US" altLang="en-GB" sz="1800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Analysts, IT Team</a:t>
                      </a:r>
                      <a:endParaRPr lang="en-US" altLang="en-GB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Reduce manual data errors and</a:t>
                      </a:r>
                      <a:r>
                        <a:rPr lang="en-IN" altLang="en-US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</a:t>
                      </a:r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mprove data quality</a:t>
                      </a:r>
                      <a:endParaRPr lang="en-US" altLang="en-GB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Raw_Data_Cleanup.csv</a:t>
                      </a:r>
                      <a:endParaRPr lang="en-US" altLang="en-GB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US" altLang="en-GB" sz="1400" kern="10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Planned</a:t>
                      </a:r>
                      <a:endParaRPr lang="en-US" altLang="en-GB" sz="1400" kern="10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</a:tr>
              <a:tr h="848995">
                <a:tc>
                  <a:txBody>
                    <a:bodyPr/>
                    <a:lstStyle/>
                    <a:p>
                      <a:r>
                        <a:rPr lang="en-US" altLang="en-GB" sz="2000" baseline="-25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RQ-03</a:t>
                      </a:r>
                      <a:endParaRPr lang="en-US" altLang="en-GB" sz="2000" baseline="-25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800" baseline="-25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Create stakeholder communication dashboard</a:t>
                      </a:r>
                      <a:endParaRPr lang="en-US" altLang="en-GB" sz="1800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Could Have</a:t>
                      </a:r>
                      <a:endParaRPr lang="en-US" altLang="en-GB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Department Heads, Admin</a:t>
                      </a:r>
                      <a:endParaRPr lang="en-US" altLang="en-GB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2000" baseline="-25000" dirty="0">
                          <a:latin typeface="Arial" panose="020B0604020202020204" pitchFamily="34" charset="0"/>
                          <a:cs typeface="Arial" panose="020B0604020202020204" pitchFamily="34" charset="0"/>
                          <a:sym typeface="+mn-ea"/>
                        </a:rPr>
                        <a:t>Enhance transparency and decision-makin</a:t>
                      </a:r>
                      <a:endParaRPr lang="en-US" altLang="en-GB" sz="2000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altLang="en-GB" sz="2000" baseline="-25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Stakeholder_Inputs.docx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Started</a:t>
                      </a:r>
                      <a:endParaRPr lang="en-US" altLang="en-GB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48995">
                <a:tc>
                  <a:txBody>
                    <a:bodyPr/>
                    <a:lstStyle/>
                    <a:p>
                      <a:r>
                        <a:rPr lang="en-US" altLang="en-GB" sz="2000" baseline="-25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RQ-04</a:t>
                      </a:r>
                      <a:endParaRPr lang="en-US" altLang="en-GB" sz="2000" baseline="-25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Conduct staff training sessions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Must Have</a:t>
                      </a:r>
                      <a:endParaRPr lang="en-US" altLang="en-GB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HR, Training Team</a:t>
                      </a:r>
                      <a:endParaRPr lang="en-US" altLang="en-GB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Improve system adoption and usage effectiveness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Training_Schedule.pdf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Planned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848995">
                <a:tc>
                  <a:txBody>
                    <a:bodyPr/>
                    <a:lstStyle/>
                    <a:p>
                      <a:endParaRPr lang="en-US" altLang="en-GB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altLang="en-GB" sz="1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RQ-05</a:t>
                      </a:r>
                      <a:endParaRPr lang="en-US" altLang="en-GB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   </a:t>
                      </a:r>
                      <a:r>
                        <a:rPr lang="en-IN" sz="1100" b="0"/>
                        <a:t> </a:t>
                      </a:r>
                      <a:r>
                        <a:rPr lang="en-IN" sz="1400" b="0"/>
                        <a:t>Impliment real time perfommance timing</a:t>
                      </a:r>
                      <a:endParaRPr lang="en-IN" sz="1400" b="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lstStyle/>
                    <a:p>
                      <a:r>
                        <a:rPr lang="en-US" altLang="en-GB" sz="1800" baseline="-25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Should Have</a:t>
                      </a:r>
                      <a:endParaRPr lang="en-US" altLang="en-GB" sz="1800" baseline="-25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altLang="en-GB" sz="1800" baseline="-25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2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Management, Operations</a:t>
                      </a:r>
                      <a:endParaRPr lang="en-US" altLang="en-GB" sz="12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Monitor KPIs and operational efficiency</a:t>
                      </a:r>
                      <a:endParaRPr lang="en-US" altLang="en-GB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Performance_Data.xlsx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Started</a:t>
                      </a:r>
                      <a:endParaRPr lang="en-US" altLang="en-GB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909*379"/>
  <p:tag name="TABLE_ENDDRAG_RECT" val="23*88*909*379"/>
</p:tagLst>
</file>

<file path=ppt/tags/tag10.xml><?xml version="1.0" encoding="utf-8"?>
<p:tagLst xmlns:p="http://schemas.openxmlformats.org/presentationml/2006/main">
  <p:tag name="TABLE_ENDDRAG_ORIGIN_RECT" val="149*175"/>
  <p:tag name="TABLE_ENDDRAG_RECT" val="403*259*149*175"/>
</p:tagLst>
</file>

<file path=ppt/tags/tag11.xml><?xml version="1.0" encoding="utf-8"?>
<p:tagLst xmlns:p="http://schemas.openxmlformats.org/presentationml/2006/main">
  <p:tag name="TABLE_ENDDRAG_ORIGIN_RECT" val="671*201"/>
  <p:tag name="TABLE_ENDDRAG_RECT" val="144*143*671*201"/>
  <p:tag name="TABLE_AUTOADJUST_FLAG" val="1"/>
</p:tagLst>
</file>

<file path=ppt/tags/tag12.xml><?xml version="1.0" encoding="utf-8"?>
<p:tagLst xmlns:p="http://schemas.openxmlformats.org/presentationml/2006/main">
  <p:tag name="TABLE_ENDDRAG_ORIGIN_RECT" val="469*267"/>
  <p:tag name="TABLE_ENDDRAG_RECT" val="170*162*469*267"/>
</p:tagLst>
</file>

<file path=ppt/tags/tag13.xml><?xml version="1.0" encoding="utf-8"?>
<p:tagLst xmlns:p="http://schemas.openxmlformats.org/presentationml/2006/main">
  <p:tag name="TABLE_ENDDRAG_ORIGIN_RECT" val="870*343"/>
  <p:tag name="TABLE_ENDDRAG_RECT" val="24*129*870*343"/>
</p:tagLst>
</file>

<file path=ppt/tags/tag2.xml><?xml version="1.0" encoding="utf-8"?>
<p:tagLst xmlns:p="http://schemas.openxmlformats.org/presentationml/2006/main">
  <p:tag name="TABLE_ENDDRAG_ORIGIN_RECT" val="5*5"/>
  <p:tag name="TABLE_ENDDRAG_RECT" val="886*211*6*6"/>
</p:tagLst>
</file>

<file path=ppt/tags/tag3.xml><?xml version="1.0" encoding="utf-8"?>
<p:tagLst xmlns:p="http://schemas.openxmlformats.org/presentationml/2006/main">
  <p:tag name="TABLE_ENDDRAG_ORIGIN_RECT" val="113*5"/>
  <p:tag name="TABLE_ENDDRAG_RECT" val="779*250*113*6"/>
</p:tagLst>
</file>

<file path=ppt/tags/tag4.xml><?xml version="1.0" encoding="utf-8"?>
<p:tagLst xmlns:p="http://schemas.openxmlformats.org/presentationml/2006/main">
  <p:tag name="TABLE_ENDDRAG_ORIGIN_RECT" val="540*226"/>
  <p:tag name="TABLE_ENDDRAG_RECT" val="239*269*540*226"/>
</p:tagLst>
</file>

<file path=ppt/tags/tag5.xml><?xml version="1.0" encoding="utf-8"?>
<p:tagLst xmlns:p="http://schemas.openxmlformats.org/presentationml/2006/main">
  <p:tag name="TABLE_ENDDRAG_ORIGIN_RECT" val="903*311"/>
  <p:tag name="TABLE_ENDDRAG_RECT" val="23*178*903*311"/>
</p:tagLst>
</file>

<file path=ppt/tags/tag6.xml><?xml version="1.0" encoding="utf-8"?>
<p:tagLst xmlns:p="http://schemas.openxmlformats.org/presentationml/2006/main">
  <p:tag name="TABLE_ENDDRAG_ORIGIN_RECT" val="811*322"/>
  <p:tag name="TABLE_ENDDRAG_RECT" val="74*114*811*322"/>
</p:tagLst>
</file>

<file path=ppt/tags/tag7.xml><?xml version="1.0" encoding="utf-8"?>
<p:tagLst xmlns:p="http://schemas.openxmlformats.org/presentationml/2006/main">
  <p:tag name="TABLE_ENDDRAG_ORIGIN_RECT" val="842*355"/>
  <p:tag name="TABLE_ENDDRAG_RECT" val="74*126*842*355"/>
</p:tagLst>
</file>

<file path=ppt/tags/tag8.xml><?xml version="1.0" encoding="utf-8"?>
<p:tagLst xmlns:p="http://schemas.openxmlformats.org/presentationml/2006/main">
  <p:tag name="TABLE_ENDDRAG_ORIGIN_RECT" val="555*249"/>
  <p:tag name="TABLE_ENDDRAG_RECT" val="33*168*555*249"/>
</p:tagLst>
</file>

<file path=ppt/tags/tag9.xml><?xml version="1.0" encoding="utf-8"?>
<p:tagLst xmlns:p="http://schemas.openxmlformats.org/presentationml/2006/main">
  <p:tag name="TABLE_ENDDRAG_ORIGIN_RECT" val="255*145"/>
  <p:tag name="TABLE_ENDDRAG_RECT" val="54*37*255*145"/>
</p:tagLst>
</file>

<file path=ppt/theme/theme1.xml><?xml version="1.0" encoding="utf-8"?>
<a:theme xmlns:a="http://schemas.openxmlformats.org/drawingml/2006/main" name="1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20660</Words>
  <Application>WPS Presentation</Application>
  <PresentationFormat>Widescreen</PresentationFormat>
  <Paragraphs>1312</Paragraphs>
  <Slides>43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3" baseType="lpstr">
      <vt:lpstr>Arial</vt:lpstr>
      <vt:lpstr>SimSun</vt:lpstr>
      <vt:lpstr>Wingdings</vt:lpstr>
      <vt:lpstr>Aptos</vt:lpstr>
      <vt:lpstr>Segoe UI</vt:lpstr>
      <vt:lpstr>Microsoft YaHei</vt:lpstr>
      <vt:lpstr>Arial Unicode MS</vt:lpstr>
      <vt:lpstr>Times New Roman</vt:lpstr>
      <vt:lpstr>Calibri</vt:lpstr>
      <vt:lpstr>1_Default Design</vt:lpstr>
      <vt:lpstr>Enhancing Operational Efficiency in a Multispecialty Hospital</vt:lpstr>
      <vt:lpstr>Table of Contents</vt:lpstr>
      <vt:lpstr>Executive Summary</vt:lpstr>
      <vt:lpstr>Introduction</vt:lpstr>
      <vt:lpstr>Business Objectives</vt:lpstr>
      <vt:lpstr>Methodology</vt:lpstr>
      <vt:lpstr>Requirements Gathering: Business Requirement Document (BRD)</vt:lpstr>
      <vt:lpstr>Requirements Gathering: Business Requirement Document (BRD)</vt:lpstr>
      <vt:lpstr>Requirements Gathering: Requirement Traceability Matrix (RTM)</vt:lpstr>
      <vt:lpstr>Stakeholder Analysis and Engagement Plan </vt:lpstr>
      <vt:lpstr>Stakeholder Analysis and Engagement Plan </vt:lpstr>
      <vt:lpstr>Scope Management Plan  </vt:lpstr>
      <vt:lpstr>Scope Management Plan  </vt:lpstr>
      <vt:lpstr>Scope Management Plan  </vt:lpstr>
      <vt:lpstr>Scope Management Plan  </vt:lpstr>
      <vt:lpstr>Process Mapping</vt:lpstr>
      <vt:lpstr>Advanced Process Mapping</vt:lpstr>
      <vt:lpstr>Advanced Process Mapping</vt:lpstr>
      <vt:lpstr>Data Analysis</vt:lpstr>
      <vt:lpstr>PowerPoint 演示文稿</vt:lpstr>
      <vt:lpstr>Data Analysis</vt:lpstr>
      <vt:lpstr>Data Analysis</vt:lpstr>
      <vt:lpstr>Data Visualization</vt:lpstr>
      <vt:lpstr>Data Visualization</vt:lpstr>
      <vt:lpstr>Data Visualization</vt:lpstr>
      <vt:lpstr>Data Visualization</vt:lpstr>
      <vt:lpstr>Risk Management Plan</vt:lpstr>
      <vt:lpstr>Risk Management Plan</vt:lpstr>
      <vt:lpstr>Risk Management Plan</vt:lpstr>
      <vt:lpstr>Risk Management Plan</vt:lpstr>
      <vt:lpstr>Risk Mitigation Plan</vt:lpstr>
      <vt:lpstr>Risk Mitigation Plan</vt:lpstr>
      <vt:lpstr>Risk Mitigation Plan</vt:lpstr>
      <vt:lpstr>Risk Mitigation Plan</vt:lpstr>
      <vt:lpstr>Findings and Recommendations</vt:lpstr>
      <vt:lpstr>Key Findings</vt:lpstr>
      <vt:lpstr>Key Recommendations</vt:lpstr>
      <vt:lpstr>Conclusion</vt:lpstr>
      <vt:lpstr>PowerPoint 演示文稿</vt:lpstr>
      <vt:lpstr>Appendix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sangeeta srinivasan</dc:creator>
  <cp:lastModifiedBy>Win 0</cp:lastModifiedBy>
  <cp:revision>3</cp:revision>
  <dcterms:created xsi:type="dcterms:W3CDTF">2024-04-22T14:20:00Z</dcterms:created>
  <dcterms:modified xsi:type="dcterms:W3CDTF">2025-06-10T15:39:15Z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4FE9C1944E604ACBAEF806AF10D783BB_12</vt:lpwstr>
  </property>
  <property fmtid="{D5CDD505-2E9C-101B-9397-08002B2CF9AE}" pid="3" name="KSOProductBuildVer">
    <vt:lpwstr>2057-12.2.0.21179</vt:lpwstr>
  </property>
</Properties>
</file>

<file path=docProps/thumbnail.jpeg>
</file>